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E2C32A64-FA20-45F9-8F9E-5CDFFB6648B3}">
          <p14:sldIdLst>
            <p14:sldId id="256"/>
            <p14:sldId id="257"/>
          </p14:sldIdLst>
        </p14:section>
        <p14:section name="elasticsearch test" id="{588B9E92-5CDC-4BD6-90FA-AFCABD5E4182}">
          <p14:sldIdLst>
            <p14:sldId id="258"/>
          </p14:sldIdLst>
        </p14:section>
        <p14:section name="index oluşturma" id="{1A1ABF19-3A3E-4829-B49F-70C18A59315C}">
          <p14:sldIdLst>
            <p14:sldId id="259"/>
            <p14:sldId id="260"/>
            <p14:sldId id="261"/>
            <p14:sldId id="262"/>
          </p14:sldIdLst>
        </p14:section>
        <p14:section name="elasticsearch e veri ekleme" id="{93B228B6-CC36-49E5-99AC-DD9CDE404872}">
          <p14:sldIdLst>
            <p14:sldId id="263"/>
            <p14:sldId id="264"/>
          </p14:sldIdLst>
        </p14:section>
        <p14:section name="verileri toplu ekleme" id="{08E9DA83-CBA4-4358-835C-712F01845EB6}">
          <p14:sldIdLst>
            <p14:sldId id="265"/>
          </p14:sldIdLst>
        </p14:section>
        <p14:section name="MOBAXTERM İLE CLOUD MAKİNE BAĞLANTISI" id="{244931E4-2BB4-45E6-8E55-7C2C674D53EF}">
          <p14:sldIdLst>
            <p14:sldId id="266"/>
            <p14:sldId id="267"/>
          </p14:sldIdLst>
        </p14:section>
        <p14:section name="elasticsearch-loader kurulum" id="{3023C054-F78F-46C8-A172-EE06B253271B}">
          <p14:sldIdLst>
            <p14:sldId id="268"/>
            <p14:sldId id="269"/>
            <p14:sldId id="270"/>
          </p14:sldIdLst>
        </p14:section>
        <p14:section name="EN YAKIN NOKTAYI BULMA" id="{70FB38D2-DF3A-4491-B09A-3E3DA0E17E03}">
          <p14:sldIdLst>
            <p14:sldId id="271"/>
            <p14:sldId id="272"/>
            <p14:sldId id="273"/>
          </p14:sldIdLst>
        </p14:section>
        <p14:section name="en yakın noktayı sırala" id="{DEF869B2-F81D-4FF6-8659-85B15580743A}">
          <p14:sldIdLst>
            <p14:sldId id="274"/>
          </p14:sldIdLst>
        </p14:section>
        <p14:section name="belli bir alandaki noktarı bulma" id="{A7234632-E3C0-4BFF-94C6-5FEB141CAE8A}">
          <p14:sldIdLst>
            <p14:sldId id="275"/>
            <p14:sldId id="276"/>
          </p14:sldIdLst>
        </p14:section>
        <p14:section name="KIBANA KULLANIMI" id="{87AA6001-0424-4370-B4C4-4AEA06A60E98}">
          <p14:sldIdLst>
            <p14:sldId id="277"/>
            <p14:sldId id="278"/>
          </p14:sldIdLst>
        </p14:section>
        <p14:section name="elasticsearch datayı görselleştirme" id="{057749EF-E77A-4E15-BCAB-C137C77E31F8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lal Aksu" initials="CA" lastIdx="1" clrIdx="0">
    <p:extLst>
      <p:ext uri="{19B8F6BF-5375-455C-9EA6-DF929625EA0E}">
        <p15:presenceInfo xmlns:p15="http://schemas.microsoft.com/office/powerpoint/2012/main" userId="Celal Aks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10.12.2020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org/project/elasticsearch-loader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reference/2.4/geo-queries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geojson.io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159.65.82.54:5601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365D1AB-B7CE-41EE-A862-A82CBAB2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970FDD2-793F-468E-A070-BD0741524D0D}"/>
              </a:ext>
            </a:extLst>
          </p:cNvPr>
          <p:cNvSpPr txBox="1"/>
          <p:nvPr/>
        </p:nvSpPr>
        <p:spPr>
          <a:xfrm>
            <a:off x="0" y="1032189"/>
            <a:ext cx="3302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dirty="0"/>
              <a:t>http://geojson.io/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DD2A44F-9F5D-4598-B595-8B46CF5E6AC4}"/>
              </a:ext>
            </a:extLst>
          </p:cNvPr>
          <p:cNvSpPr txBox="1"/>
          <p:nvPr/>
        </p:nvSpPr>
        <p:spPr>
          <a:xfrm flipH="1">
            <a:off x="200464" y="2025748"/>
            <a:ext cx="58955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İki nokta arasındaki mesafeyi hesaplama. </a:t>
            </a:r>
          </a:p>
          <a:p>
            <a:endParaRPr lang="tr-TR" dirty="0"/>
          </a:p>
          <a:p>
            <a:r>
              <a:rPr lang="tr-TR" dirty="0"/>
              <a:t>Bankalarda müşteriye en yakın şubeyi öğrenme</a:t>
            </a:r>
          </a:p>
          <a:p>
            <a:endParaRPr lang="tr-TR" dirty="0"/>
          </a:p>
          <a:p>
            <a:r>
              <a:rPr lang="tr-TR" dirty="0"/>
              <a:t>Yemek servisleri; ilçeye göre değil mesafeye göre müşteri </a:t>
            </a:r>
          </a:p>
          <a:p>
            <a:r>
              <a:rPr lang="tr-TR" dirty="0"/>
              <a:t>kabul etmek.</a:t>
            </a:r>
          </a:p>
          <a:p>
            <a:endParaRPr lang="tr-TR" dirty="0"/>
          </a:p>
          <a:p>
            <a:r>
              <a:rPr lang="tr-TR" dirty="0"/>
              <a:t>Belli bir </a:t>
            </a:r>
            <a:r>
              <a:rPr lang="tr-TR" dirty="0" err="1"/>
              <a:t>lokasyondaki</a:t>
            </a:r>
            <a:r>
              <a:rPr lang="tr-TR" dirty="0"/>
              <a:t> müşteri sayısı vb.</a:t>
            </a:r>
          </a:p>
          <a:p>
            <a:endParaRPr lang="tr-TR" dirty="0"/>
          </a:p>
          <a:p>
            <a:r>
              <a:rPr lang="tr-TR" dirty="0"/>
              <a:t>Kargo dağıtılırken en yakın yerden başlayarak ve mesafe ölçerek sıralama yapması</a:t>
            </a:r>
          </a:p>
        </p:txBody>
      </p:sp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40D5063-96F8-45F1-A8BF-0C5ED3700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1F60431-F6DB-40EA-8BCE-287F04B4DC91}"/>
              </a:ext>
            </a:extLst>
          </p:cNvPr>
          <p:cNvSpPr txBox="1"/>
          <p:nvPr/>
        </p:nvSpPr>
        <p:spPr>
          <a:xfrm>
            <a:off x="5627077" y="2489982"/>
            <a:ext cx="3614259" cy="147732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tr-TR" dirty="0"/>
              <a:t>Verileri </a:t>
            </a:r>
            <a:r>
              <a:rPr lang="tr-TR" dirty="0" err="1"/>
              <a:t>cloud</a:t>
            </a:r>
            <a:r>
              <a:rPr lang="tr-TR" dirty="0"/>
              <a:t> makineye yükleyeceğiz</a:t>
            </a:r>
          </a:p>
          <a:p>
            <a:r>
              <a:rPr lang="tr-TR" dirty="0" err="1"/>
              <a:t>Cloud</a:t>
            </a:r>
            <a:r>
              <a:rPr lang="tr-TR" dirty="0"/>
              <a:t> makine de es…-</a:t>
            </a:r>
            <a:r>
              <a:rPr lang="tr-TR" dirty="0" err="1"/>
              <a:t>loader</a:t>
            </a:r>
            <a:endParaRPr lang="tr-TR" dirty="0"/>
          </a:p>
          <a:p>
            <a:r>
              <a:rPr lang="tr-TR" dirty="0"/>
              <a:t>yükleyeceğiz </a:t>
            </a:r>
          </a:p>
          <a:p>
            <a:r>
              <a:rPr lang="tr-TR" dirty="0"/>
              <a:t>Verileri </a:t>
            </a:r>
            <a:r>
              <a:rPr lang="tr-TR" dirty="0" err="1"/>
              <a:t>cloud</a:t>
            </a:r>
            <a:r>
              <a:rPr lang="tr-TR" dirty="0"/>
              <a:t> üzerinde es… e </a:t>
            </a:r>
          </a:p>
          <a:p>
            <a:r>
              <a:rPr lang="tr-TR" dirty="0"/>
              <a:t>aktaracağız.</a:t>
            </a:r>
          </a:p>
        </p:txBody>
      </p:sp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1C12794-B4B6-4289-A074-EEF079B56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3A33A082-885D-4D30-89D9-D3D5B80E53B0}"/>
              </a:ext>
            </a:extLst>
          </p:cNvPr>
          <p:cNvSpPr/>
          <p:nvPr/>
        </p:nvSpPr>
        <p:spPr>
          <a:xfrm>
            <a:off x="0" y="225083"/>
            <a:ext cx="562708" cy="7174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C71C2500-2775-45B1-A3DD-BFE3A7796E50}"/>
              </a:ext>
            </a:extLst>
          </p:cNvPr>
          <p:cNvSpPr/>
          <p:nvPr/>
        </p:nvSpPr>
        <p:spPr>
          <a:xfrm>
            <a:off x="6890824" y="2051538"/>
            <a:ext cx="562708" cy="7174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8ED146B-5D05-4E19-AF6B-E1D9E815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AF958FE-B7FB-436A-81EA-3E3D1B70F883}"/>
              </a:ext>
            </a:extLst>
          </p:cNvPr>
          <p:cNvSpPr txBox="1"/>
          <p:nvPr/>
        </p:nvSpPr>
        <p:spPr>
          <a:xfrm>
            <a:off x="379828" y="3080825"/>
            <a:ext cx="1757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Sürükle-bırak</a:t>
            </a:r>
          </a:p>
          <a:p>
            <a:r>
              <a:rPr lang="tr-TR" dirty="0"/>
              <a:t>ile </a:t>
            </a:r>
            <a:r>
              <a:rPr lang="tr-TR" dirty="0" err="1"/>
              <a:t>json</a:t>
            </a:r>
            <a:r>
              <a:rPr lang="tr-TR" dirty="0"/>
              <a:t> dosyasını</a:t>
            </a:r>
          </a:p>
          <a:p>
            <a:r>
              <a:rPr lang="tr-TR" dirty="0" err="1"/>
              <a:t>home</a:t>
            </a:r>
            <a:r>
              <a:rPr lang="tr-TR" dirty="0"/>
              <a:t> dizinine</a:t>
            </a:r>
          </a:p>
          <a:p>
            <a:r>
              <a:rPr lang="tr-TR" dirty="0"/>
              <a:t>kopyalayın.</a:t>
            </a:r>
          </a:p>
        </p:txBody>
      </p:sp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49806970-D241-4E2C-BC27-803EBDA13DF9}"/>
              </a:ext>
            </a:extLst>
          </p:cNvPr>
          <p:cNvSpPr txBox="1"/>
          <p:nvPr/>
        </p:nvSpPr>
        <p:spPr>
          <a:xfrm>
            <a:off x="211016" y="168812"/>
            <a:ext cx="1146516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önce </a:t>
            </a:r>
            <a:r>
              <a:rPr lang="tr-TR" dirty="0" err="1"/>
              <a:t>cloud</a:t>
            </a:r>
            <a:r>
              <a:rPr lang="tr-TR" dirty="0"/>
              <a:t> makineye </a:t>
            </a:r>
            <a:r>
              <a:rPr lang="tr-TR" dirty="0" err="1"/>
              <a:t>pip</a:t>
            </a:r>
            <a:r>
              <a:rPr lang="tr-TR" dirty="0"/>
              <a:t> kurulumu yapıyoruz.</a:t>
            </a:r>
          </a:p>
          <a:p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apt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 </a:t>
            </a:r>
            <a:r>
              <a:rPr lang="tr-TR" dirty="0" err="1"/>
              <a:t>python-pip</a:t>
            </a:r>
            <a:endParaRPr lang="tr-TR" dirty="0"/>
          </a:p>
          <a:p>
            <a:endParaRPr lang="tr-TR" dirty="0"/>
          </a:p>
          <a:p>
            <a:r>
              <a:rPr lang="tr-TR" dirty="0"/>
              <a:t>sonrasında es kurulumu yapıyoruz.</a:t>
            </a:r>
          </a:p>
          <a:p>
            <a:endParaRPr lang="tr-TR" dirty="0"/>
          </a:p>
          <a:p>
            <a:r>
              <a:rPr lang="tr-TR" b="0" i="0" dirty="0" err="1">
                <a:effectLst/>
                <a:latin typeface="Source Code Pro"/>
              </a:rPr>
              <a:t>pip</a:t>
            </a:r>
            <a:r>
              <a:rPr lang="tr-TR" b="0" i="0" dirty="0">
                <a:effectLst/>
                <a:latin typeface="Source Code Pro"/>
              </a:rPr>
              <a:t> </a:t>
            </a:r>
            <a:r>
              <a:rPr lang="tr-TR" b="0" i="0" dirty="0" err="1">
                <a:effectLst/>
                <a:latin typeface="Source Code Pro"/>
              </a:rPr>
              <a:t>install</a:t>
            </a:r>
            <a:r>
              <a:rPr lang="tr-TR" b="0" i="0" dirty="0">
                <a:effectLst/>
                <a:latin typeface="Source Code Pro"/>
              </a:rPr>
              <a:t> </a:t>
            </a:r>
            <a:r>
              <a:rPr lang="tr-TR" b="0" i="0" dirty="0" err="1">
                <a:effectLst/>
                <a:latin typeface="Source Code Pro"/>
              </a:rPr>
              <a:t>elasticsearch-loader</a:t>
            </a:r>
            <a:endParaRPr lang="tr-TR" b="0" i="0" dirty="0">
              <a:effectLst/>
              <a:latin typeface="Source Code Pro"/>
            </a:endParaRPr>
          </a:p>
          <a:p>
            <a:endParaRPr lang="tr-TR" dirty="0">
              <a:latin typeface="Source Code Pro"/>
            </a:endParaRPr>
          </a:p>
          <a:p>
            <a:r>
              <a:rPr lang="tr-TR" dirty="0" err="1">
                <a:latin typeface="Source Code Pro"/>
              </a:rPr>
              <a:t>json</a:t>
            </a:r>
            <a:r>
              <a:rPr lang="tr-TR" dirty="0">
                <a:latin typeface="Source Code Pro"/>
              </a:rPr>
              <a:t> un nasıl </a:t>
            </a:r>
            <a:r>
              <a:rPr lang="tr-TR" dirty="0" err="1">
                <a:latin typeface="Source Code Pro"/>
              </a:rPr>
              <a:t>elasticsearch</a:t>
            </a:r>
            <a:r>
              <a:rPr lang="tr-TR" dirty="0">
                <a:latin typeface="Source Code Pro"/>
              </a:rPr>
              <a:t> e gönderileceği </a:t>
            </a:r>
            <a:r>
              <a:rPr lang="tr-TR" dirty="0">
                <a:latin typeface="Source Code Pro"/>
                <a:hlinkClick r:id="rId2"/>
              </a:rPr>
              <a:t>https://pypi.org/project/elasticsearch-loader/</a:t>
            </a:r>
            <a:endParaRPr lang="tr-TR" dirty="0">
              <a:latin typeface="Source Code Pro"/>
            </a:endParaRPr>
          </a:p>
          <a:p>
            <a:r>
              <a:rPr lang="tr-TR" dirty="0">
                <a:latin typeface="Source Code Pro"/>
              </a:rPr>
              <a:t>kısmında verilmektedir. </a:t>
            </a:r>
          </a:p>
          <a:p>
            <a:endParaRPr lang="tr-TR" dirty="0">
              <a:latin typeface="Source Code Pro"/>
            </a:endParaRPr>
          </a:p>
          <a:p>
            <a:r>
              <a:rPr lang="en-US" b="0" i="0" dirty="0" err="1">
                <a:solidFill>
                  <a:srgbClr val="6C6C6C"/>
                </a:solidFill>
                <a:effectLst/>
                <a:latin typeface="Source Code Pro"/>
              </a:rPr>
              <a:t>elasticsearch_loader</a:t>
            </a:r>
            <a:r>
              <a:rPr lang="en-US" b="0" i="0" dirty="0">
                <a:solidFill>
                  <a:srgbClr val="6C6C6C"/>
                </a:solidFill>
                <a:effectLst/>
                <a:latin typeface="Source Code Pro"/>
              </a:rPr>
              <a:t> --index incidents --type incident json *.json</a:t>
            </a:r>
            <a:endParaRPr lang="tr-TR" b="0" i="0" dirty="0">
              <a:solidFill>
                <a:srgbClr val="6C6C6C"/>
              </a:solidFill>
              <a:effectLst/>
              <a:latin typeface="Source Code Pro"/>
            </a:endParaRPr>
          </a:p>
          <a:p>
            <a:endParaRPr lang="tr-TR" dirty="0">
              <a:solidFill>
                <a:srgbClr val="6C6C6C"/>
              </a:solidFill>
              <a:latin typeface="Source Code Pro"/>
            </a:endParaRPr>
          </a:p>
          <a:p>
            <a:r>
              <a:rPr lang="tr-TR" dirty="0">
                <a:solidFill>
                  <a:srgbClr val="6C6C6C"/>
                </a:solidFill>
                <a:latin typeface="Source Code Pro"/>
              </a:rPr>
              <a:t>buradaki –</a:t>
            </a:r>
            <a:r>
              <a:rPr lang="tr-TR" dirty="0" err="1">
                <a:solidFill>
                  <a:srgbClr val="6C6C6C"/>
                </a:solidFill>
                <a:latin typeface="Source Code Pro"/>
              </a:rPr>
              <a:t>index</a:t>
            </a:r>
            <a:r>
              <a:rPr lang="tr-TR" dirty="0">
                <a:solidFill>
                  <a:srgbClr val="6C6C6C"/>
                </a:solidFill>
                <a:latin typeface="Source Code Pro"/>
              </a:rPr>
              <a:t> oluşturduğumuz </a:t>
            </a:r>
            <a:r>
              <a:rPr lang="tr-TR" dirty="0" err="1">
                <a:solidFill>
                  <a:srgbClr val="6C6C6C"/>
                </a:solidFill>
                <a:latin typeface="Source Code Pro"/>
              </a:rPr>
              <a:t>index</a:t>
            </a:r>
            <a:r>
              <a:rPr lang="tr-TR" dirty="0">
                <a:solidFill>
                  <a:srgbClr val="6C6C6C"/>
                </a:solidFill>
                <a:latin typeface="Source Code Pro"/>
              </a:rPr>
              <a:t> tir ( siteler ) </a:t>
            </a:r>
          </a:p>
          <a:p>
            <a:r>
              <a:rPr lang="tr-TR" dirty="0">
                <a:solidFill>
                  <a:srgbClr val="6C6C6C"/>
                </a:solidFill>
                <a:latin typeface="Source Code Pro"/>
              </a:rPr>
              <a:t>--</a:t>
            </a:r>
            <a:r>
              <a:rPr lang="tr-TR" dirty="0" err="1">
                <a:solidFill>
                  <a:srgbClr val="6C6C6C"/>
                </a:solidFill>
                <a:latin typeface="Source Code Pro"/>
              </a:rPr>
              <a:t>type</a:t>
            </a:r>
            <a:r>
              <a:rPr lang="tr-TR" dirty="0">
                <a:solidFill>
                  <a:srgbClr val="6C6C6C"/>
                </a:solidFill>
                <a:latin typeface="Source Code Pro"/>
              </a:rPr>
              <a:t> değeri veri ekleyeceğimiz </a:t>
            </a:r>
            <a:r>
              <a:rPr lang="tr-TR" dirty="0" err="1">
                <a:solidFill>
                  <a:srgbClr val="6C6C6C"/>
                </a:solidFill>
                <a:latin typeface="Source Code Pro"/>
              </a:rPr>
              <a:t>document</a:t>
            </a:r>
            <a:r>
              <a:rPr lang="tr-TR" dirty="0">
                <a:solidFill>
                  <a:srgbClr val="6C6C6C"/>
                </a:solidFill>
                <a:latin typeface="Source Code Pro"/>
              </a:rPr>
              <a:t> </a:t>
            </a:r>
            <a:r>
              <a:rPr lang="tr-TR" dirty="0" err="1">
                <a:solidFill>
                  <a:srgbClr val="6C6C6C"/>
                </a:solidFill>
                <a:latin typeface="Source Code Pro"/>
              </a:rPr>
              <a:t>type</a:t>
            </a:r>
            <a:r>
              <a:rPr lang="tr-TR" dirty="0">
                <a:solidFill>
                  <a:srgbClr val="6C6C6C"/>
                </a:solidFill>
                <a:latin typeface="Source Code Pro"/>
              </a:rPr>
              <a:t> tır. Ekleme işleminde _</a:t>
            </a:r>
            <a:r>
              <a:rPr lang="tr-TR" dirty="0" err="1">
                <a:solidFill>
                  <a:srgbClr val="6C6C6C"/>
                </a:solidFill>
                <a:latin typeface="Source Code Pro"/>
              </a:rPr>
              <a:t>doc</a:t>
            </a:r>
            <a:r>
              <a:rPr lang="tr-TR" dirty="0">
                <a:solidFill>
                  <a:srgbClr val="6C6C6C"/>
                </a:solidFill>
                <a:latin typeface="Source Code Pro"/>
              </a:rPr>
              <a:t> olarak yazmıştık.</a:t>
            </a:r>
          </a:p>
          <a:p>
            <a:endParaRPr lang="tr-TR" dirty="0">
              <a:solidFill>
                <a:srgbClr val="6C6C6C"/>
              </a:solidFill>
              <a:latin typeface="Source Code Pro"/>
            </a:endParaRPr>
          </a:p>
          <a:p>
            <a:r>
              <a:rPr lang="tr-TR" dirty="0" err="1">
                <a:solidFill>
                  <a:srgbClr val="6C6C6C"/>
                </a:solidFill>
                <a:latin typeface="Source Code Pro"/>
              </a:rPr>
              <a:t>elasticsearch</a:t>
            </a:r>
            <a:r>
              <a:rPr lang="tr-TR" dirty="0">
                <a:solidFill>
                  <a:srgbClr val="6C6C6C"/>
                </a:solidFill>
                <a:latin typeface="Source Code Pro"/>
              </a:rPr>
              <a:t> te </a:t>
            </a:r>
            <a:r>
              <a:rPr lang="tr-TR" dirty="0" err="1">
                <a:solidFill>
                  <a:srgbClr val="6C6C6C"/>
                </a:solidFill>
                <a:latin typeface="Source Code Pro"/>
              </a:rPr>
              <a:t>index</a:t>
            </a:r>
            <a:r>
              <a:rPr lang="tr-TR" dirty="0">
                <a:solidFill>
                  <a:srgbClr val="6C6C6C"/>
                </a:solidFill>
                <a:latin typeface="Source Code Pro"/>
              </a:rPr>
              <a:t> </a:t>
            </a:r>
            <a:r>
              <a:rPr lang="tr-TR" dirty="0" err="1">
                <a:solidFill>
                  <a:srgbClr val="6C6C6C"/>
                </a:solidFill>
                <a:latin typeface="Source Code Pro"/>
              </a:rPr>
              <a:t>lere</a:t>
            </a:r>
            <a:r>
              <a:rPr lang="tr-TR" dirty="0">
                <a:solidFill>
                  <a:srgbClr val="6C6C6C"/>
                </a:solidFill>
                <a:latin typeface="Source Code Pro"/>
              </a:rPr>
              <a:t> bakmak için </a:t>
            </a:r>
            <a:r>
              <a:rPr lang="tr-TR" dirty="0" err="1">
                <a:solidFill>
                  <a:srgbClr val="6C6C6C"/>
                </a:solidFill>
                <a:latin typeface="Source Code Pro"/>
              </a:rPr>
              <a:t>postman</a:t>
            </a:r>
            <a:r>
              <a:rPr lang="tr-TR" dirty="0">
                <a:solidFill>
                  <a:srgbClr val="6C6C6C"/>
                </a:solidFill>
                <a:latin typeface="Source Code Pro"/>
              </a:rPr>
              <a:t> de 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cat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/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indices</a:t>
            </a:r>
            <a:r>
              <a:rPr lang="tr-TR" b="0" i="0" dirty="0">
                <a:solidFill>
                  <a:srgbClr val="6C6C6C"/>
                </a:solidFill>
                <a:effectLst/>
                <a:latin typeface="Source Code Pro"/>
              </a:rPr>
              <a:t> GET sorgusunu yapabiliriz.</a:t>
            </a:r>
            <a:endParaRPr lang="tr-TR" dirty="0">
              <a:solidFill>
                <a:srgbClr val="6C6C6C"/>
              </a:solidFill>
              <a:latin typeface="Source Code Pro"/>
            </a:endParaRPr>
          </a:p>
          <a:p>
            <a:endParaRPr lang="tr-TR" dirty="0">
              <a:solidFill>
                <a:srgbClr val="6C6C6C"/>
              </a:solidFill>
              <a:latin typeface="Source Code Pro"/>
            </a:endParaRPr>
          </a:p>
          <a:p>
            <a:r>
              <a:rPr lang="en-US" b="1" i="0" dirty="0" err="1">
                <a:solidFill>
                  <a:srgbClr val="6C6C6C"/>
                </a:solidFill>
                <a:effectLst/>
                <a:latin typeface="Source Code Pro"/>
              </a:rPr>
              <a:t>elasticsearch_loader</a:t>
            </a:r>
            <a:r>
              <a:rPr lang="en-US" b="1" i="0" dirty="0">
                <a:solidFill>
                  <a:srgbClr val="6C6C6C"/>
                </a:solidFill>
                <a:effectLst/>
                <a:latin typeface="Source Code Pro"/>
              </a:rPr>
              <a:t> --index </a:t>
            </a:r>
            <a:r>
              <a:rPr lang="tr-TR" b="1" i="0" dirty="0">
                <a:solidFill>
                  <a:srgbClr val="6C6C6C"/>
                </a:solidFill>
                <a:effectLst/>
                <a:latin typeface="Source Code Pro"/>
              </a:rPr>
              <a:t>siteler</a:t>
            </a:r>
            <a:r>
              <a:rPr lang="en-US" b="1" i="0" dirty="0">
                <a:solidFill>
                  <a:srgbClr val="6C6C6C"/>
                </a:solidFill>
                <a:effectLst/>
                <a:latin typeface="Source Code Pro"/>
              </a:rPr>
              <a:t> --type </a:t>
            </a:r>
            <a:r>
              <a:rPr lang="tr-TR" b="1" i="0" dirty="0">
                <a:solidFill>
                  <a:srgbClr val="6C6C6C"/>
                </a:solidFill>
                <a:effectLst/>
                <a:latin typeface="Source Code Pro"/>
              </a:rPr>
              <a:t>_</a:t>
            </a:r>
            <a:r>
              <a:rPr lang="tr-TR" b="1" i="0" dirty="0" err="1">
                <a:solidFill>
                  <a:srgbClr val="6C6C6C"/>
                </a:solidFill>
                <a:effectLst/>
                <a:latin typeface="Source Code Pro"/>
              </a:rPr>
              <a:t>doc</a:t>
            </a:r>
            <a:r>
              <a:rPr lang="en-US" b="1" i="0" dirty="0">
                <a:solidFill>
                  <a:srgbClr val="6C6C6C"/>
                </a:solidFill>
                <a:effectLst/>
                <a:latin typeface="Source Code Pro"/>
              </a:rPr>
              <a:t> json </a:t>
            </a:r>
            <a:r>
              <a:rPr lang="tr-TR" b="1" dirty="0" err="1">
                <a:solidFill>
                  <a:srgbClr val="6C6C6C"/>
                </a:solidFill>
                <a:latin typeface="Source Code Pro"/>
              </a:rPr>
              <a:t>i</a:t>
            </a:r>
            <a:r>
              <a:rPr lang="tr-TR" b="1" i="0" dirty="0" err="1">
                <a:solidFill>
                  <a:srgbClr val="6C6C6C"/>
                </a:solidFill>
                <a:effectLst/>
                <a:latin typeface="Source Code Pro"/>
              </a:rPr>
              <a:t>stanbul_siteler</a:t>
            </a:r>
            <a:r>
              <a:rPr lang="en-US" b="1" i="0" dirty="0">
                <a:solidFill>
                  <a:srgbClr val="6C6C6C"/>
                </a:solidFill>
                <a:effectLst/>
                <a:latin typeface="Source Code Pro"/>
              </a:rPr>
              <a:t>.json</a:t>
            </a:r>
            <a:r>
              <a:rPr lang="tr-TR" b="0" i="0" dirty="0">
                <a:solidFill>
                  <a:srgbClr val="6C6C6C"/>
                </a:solidFill>
                <a:effectLst/>
                <a:latin typeface="Source Code Pro"/>
              </a:rPr>
              <a:t> komutu ile veri dosyası </a:t>
            </a:r>
            <a:r>
              <a:rPr lang="tr-TR" b="0" i="0" dirty="0" err="1">
                <a:solidFill>
                  <a:srgbClr val="6C6C6C"/>
                </a:solidFill>
                <a:effectLst/>
                <a:latin typeface="Source Code Pro"/>
              </a:rPr>
              <a:t>elasticsearch</a:t>
            </a:r>
            <a:r>
              <a:rPr lang="tr-TR" b="0" i="0" dirty="0">
                <a:solidFill>
                  <a:srgbClr val="6C6C6C"/>
                </a:solidFill>
                <a:effectLst/>
                <a:latin typeface="Source Code Pro"/>
              </a:rPr>
              <a:t> e gönderilir.</a:t>
            </a:r>
          </a:p>
        </p:txBody>
      </p:sp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0E89E21-96B7-4633-ACDE-19C3BCBD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2A209AF-A3D8-414F-AC39-02D64F5AD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14FDCF4C-DF3F-4B0F-95A7-A7DD17752A62}"/>
              </a:ext>
            </a:extLst>
          </p:cNvPr>
          <p:cNvSpPr txBox="1"/>
          <p:nvPr/>
        </p:nvSpPr>
        <p:spPr>
          <a:xfrm>
            <a:off x="5908430" y="4037428"/>
            <a:ext cx="3737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Gönderilen verileri kontrol etmek için </a:t>
            </a:r>
          </a:p>
        </p:txBody>
      </p:sp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16741A6-E007-4F2D-AE33-04DFBEA4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0864429-26BE-4776-87D5-F5AB34FAD055}"/>
              </a:ext>
            </a:extLst>
          </p:cNvPr>
          <p:cNvSpPr txBox="1"/>
          <p:nvPr/>
        </p:nvSpPr>
        <p:spPr>
          <a:xfrm>
            <a:off x="7638757" y="4473526"/>
            <a:ext cx="39811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Belli bir </a:t>
            </a:r>
            <a:r>
              <a:rPr lang="tr-TR" dirty="0" err="1"/>
              <a:t>lokasyonun</a:t>
            </a:r>
            <a:r>
              <a:rPr lang="tr-TR" dirty="0"/>
              <a:t> etrafındaki noktaların getirilmesi.</a:t>
            </a:r>
          </a:p>
          <a:p>
            <a:r>
              <a:rPr lang="tr-TR" dirty="0"/>
              <a:t>Bunun için önce geojson.io ile bir yer belirleyin.</a:t>
            </a:r>
          </a:p>
          <a:p>
            <a:endParaRPr lang="tr-TR" dirty="0"/>
          </a:p>
          <a:p>
            <a:r>
              <a:rPr lang="tr-TR" dirty="0"/>
              <a:t>sonrasında </a:t>
            </a:r>
            <a:r>
              <a:rPr lang="tr-TR" dirty="0" err="1"/>
              <a:t>postman</a:t>
            </a:r>
            <a:r>
              <a:rPr lang="tr-TR" dirty="0"/>
              <a:t> ile POST sorgusu göndereceğiz.</a:t>
            </a:r>
          </a:p>
        </p:txBody>
      </p:sp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E6AEE0C0-0965-48D0-B55C-D8BEED9C9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106"/>
            <a:ext cx="12186465" cy="567889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48EE5A4-2652-411C-8757-64CD363EE4E1}"/>
              </a:ext>
            </a:extLst>
          </p:cNvPr>
          <p:cNvSpPr txBox="1"/>
          <p:nvPr/>
        </p:nvSpPr>
        <p:spPr>
          <a:xfrm>
            <a:off x="5219114" y="3277772"/>
            <a:ext cx="63194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location</a:t>
            </a:r>
            <a:r>
              <a:rPr lang="tr-TR" dirty="0"/>
              <a:t> ile verilen noktanın 250m mesafesindeki yerler filtrelenir.</a:t>
            </a:r>
          </a:p>
          <a:p>
            <a:endParaRPr lang="tr-TR" dirty="0"/>
          </a:p>
          <a:p>
            <a:r>
              <a:rPr lang="tr-TR" dirty="0" err="1"/>
              <a:t>match_all</a:t>
            </a:r>
            <a:r>
              <a:rPr lang="tr-TR" dirty="0"/>
              <a:t> ile belirtilen yerler listelenir. Burada </a:t>
            </a:r>
            <a:r>
              <a:rPr lang="tr-TR" dirty="0" err="1"/>
              <a:t>match_all</a:t>
            </a:r>
            <a:r>
              <a:rPr lang="tr-TR" dirty="0"/>
              <a:t> kısmına</a:t>
            </a:r>
          </a:p>
          <a:p>
            <a:r>
              <a:rPr lang="tr-TR" dirty="0"/>
              <a:t>bir sorgu verilmediği için hepsi gelir.</a:t>
            </a:r>
          </a:p>
        </p:txBody>
      </p:sp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BABFA501-3933-49AA-9612-7F6E951EA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1" y="1399891"/>
            <a:ext cx="9855838" cy="517067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BC10DBD-3F87-4FB5-B7C0-EC60B73DBFDB}"/>
              </a:ext>
            </a:extLst>
          </p:cNvPr>
          <p:cNvSpPr txBox="1"/>
          <p:nvPr/>
        </p:nvSpPr>
        <p:spPr>
          <a:xfrm>
            <a:off x="694931" y="548640"/>
            <a:ext cx="486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Sorgu sonucunda toplam 6 yer listelendi (value:6) </a:t>
            </a:r>
          </a:p>
        </p:txBody>
      </p:sp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7144F89F-E14A-447A-98F2-14D28215D2A7}"/>
              </a:ext>
            </a:extLst>
          </p:cNvPr>
          <p:cNvSpPr txBox="1"/>
          <p:nvPr/>
        </p:nvSpPr>
        <p:spPr>
          <a:xfrm>
            <a:off x="123092" y="103721"/>
            <a:ext cx="609834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159.65.82.54:9200/siteler/_</a:t>
            </a:r>
            <a:r>
              <a:rPr lang="tr-TR" b="0" i="0" dirty="0" err="1">
                <a:solidFill>
                  <a:srgbClr val="505050"/>
                </a:solidFill>
                <a:effectLst/>
                <a:latin typeface="OpenSans"/>
              </a:rPr>
              <a:t>search</a:t>
            </a:r>
            <a:endParaRPr lang="tr-TR" b="0" i="0" dirty="0">
              <a:solidFill>
                <a:srgbClr val="505050"/>
              </a:solidFill>
              <a:effectLst/>
              <a:latin typeface="OpenSans"/>
            </a:endParaRP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ile yandaki sorgu verilerek</a:t>
            </a: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sıralama yapılır.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 err="1">
                <a:solidFill>
                  <a:srgbClr val="505050"/>
                </a:solidFill>
                <a:latin typeface="OpenSans"/>
              </a:rPr>
              <a:t>asc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– en yakından en uzağa doğru sıralar.</a:t>
            </a:r>
          </a:p>
          <a:p>
            <a:r>
              <a:rPr lang="tr-TR" dirty="0" err="1">
                <a:solidFill>
                  <a:srgbClr val="505050"/>
                </a:solidFill>
                <a:latin typeface="OpenSans"/>
              </a:rPr>
              <a:t>desc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de verilebilir.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 err="1">
                <a:solidFill>
                  <a:srgbClr val="505050"/>
                </a:solidFill>
                <a:latin typeface="OpenSans"/>
              </a:rPr>
              <a:t>unit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– ile mesafeyi verir. km de verilebilir.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 err="1">
                <a:solidFill>
                  <a:srgbClr val="505050"/>
                </a:solidFill>
                <a:latin typeface="OpenSans"/>
              </a:rPr>
              <a:t>plane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– kuş uçuşu mesafeyi verir.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Sonuçlarda gelen mesafe bilgilerini</a:t>
            </a: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kontrol ederek sıralamanın doğru olup</a:t>
            </a: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olmadığını anlayabiliriz.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Bu işlemlerin 125 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ms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sürede yapıldığına </a:t>
            </a:r>
          </a:p>
          <a:p>
            <a:r>
              <a:rPr lang="tr-TR" dirty="0">
                <a:solidFill>
                  <a:srgbClr val="505050"/>
                </a:solidFill>
                <a:latin typeface="OpenSans"/>
              </a:rPr>
              <a:t>dikkat ediniz.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r>
              <a:rPr lang="tr-TR" b="1" dirty="0">
                <a:solidFill>
                  <a:srgbClr val="505050"/>
                </a:solidFill>
                <a:latin typeface="OpenSans"/>
              </a:rPr>
              <a:t>TEK BİR DEĞER ALMAK İÇİN 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_</a:t>
            </a:r>
            <a:r>
              <a:rPr lang="tr-TR" dirty="0" err="1">
                <a:solidFill>
                  <a:srgbClr val="505050"/>
                </a:solidFill>
                <a:latin typeface="OpenSans"/>
              </a:rPr>
              <a:t>search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 e</a:t>
            </a:r>
          </a:p>
          <a:p>
            <a:r>
              <a:rPr lang="tr-TR" b="1" dirty="0">
                <a:solidFill>
                  <a:srgbClr val="505050"/>
                </a:solidFill>
                <a:latin typeface="OpenSans"/>
              </a:rPr>
              <a:t>_</a:t>
            </a:r>
            <a:r>
              <a:rPr lang="tr-TR" b="1" dirty="0" err="1">
                <a:solidFill>
                  <a:srgbClr val="505050"/>
                </a:solidFill>
                <a:latin typeface="OpenSans"/>
              </a:rPr>
              <a:t>search?size</a:t>
            </a:r>
            <a:r>
              <a:rPr lang="tr-TR" b="1" dirty="0">
                <a:solidFill>
                  <a:srgbClr val="505050"/>
                </a:solidFill>
                <a:latin typeface="OpenSans"/>
              </a:rPr>
              <a:t>=1 </a:t>
            </a:r>
            <a:r>
              <a:rPr lang="tr-TR" dirty="0">
                <a:solidFill>
                  <a:srgbClr val="505050"/>
                </a:solidFill>
                <a:latin typeface="OpenSans"/>
              </a:rPr>
              <a:t>verilmesi gerekir.</a:t>
            </a:r>
          </a:p>
          <a:p>
            <a:endParaRPr lang="tr-TR" dirty="0">
              <a:solidFill>
                <a:srgbClr val="505050"/>
              </a:solidFill>
              <a:latin typeface="OpenSans"/>
            </a:endParaRPr>
          </a:p>
          <a:p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D8C7A6C-0804-44A1-A5E4-01506E17C980}"/>
              </a:ext>
            </a:extLst>
          </p:cNvPr>
          <p:cNvSpPr txBox="1"/>
          <p:nvPr/>
        </p:nvSpPr>
        <p:spPr>
          <a:xfrm>
            <a:off x="4915486" y="641866"/>
            <a:ext cx="7276514" cy="57554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must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match_all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geo_distance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"lon"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29.08973693847656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"lat"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41.013324844097745</a:t>
            </a:r>
            <a:endParaRPr lang="tr-T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},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asc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unit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"distance_</a:t>
            </a:r>
            <a:r>
              <a:rPr lang="tr-T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6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plane</a:t>
            </a:r>
            <a:r>
              <a:rPr lang="tr-TR" sz="16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endParaRPr lang="tr-T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]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tr-T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538740F-CD7D-4251-9F9D-BDDDF7CC84B4}"/>
              </a:ext>
            </a:extLst>
          </p:cNvPr>
          <p:cNvSpPr txBox="1"/>
          <p:nvPr/>
        </p:nvSpPr>
        <p:spPr>
          <a:xfrm>
            <a:off x="5064369" y="244398"/>
            <a:ext cx="679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Sorgunun POST olduğuna ve Body – </a:t>
            </a:r>
            <a:r>
              <a:rPr lang="tr-TR" dirty="0" err="1"/>
              <a:t>raw</a:t>
            </a:r>
            <a:r>
              <a:rPr lang="tr-TR" dirty="0"/>
              <a:t> – </a:t>
            </a:r>
            <a:r>
              <a:rPr lang="tr-TR" dirty="0" err="1"/>
              <a:t>json</a:t>
            </a:r>
            <a:r>
              <a:rPr lang="tr-TR" dirty="0"/>
              <a:t> seçildiğine dikkat ediniz.</a:t>
            </a:r>
          </a:p>
        </p:txBody>
      </p:sp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2F27DD6-EFF3-4868-BEDC-AA2E92A4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90" y="1784541"/>
            <a:ext cx="9020909" cy="5071785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3E3F606-C94F-4C90-A213-F380EBF73B1A}"/>
              </a:ext>
            </a:extLst>
          </p:cNvPr>
          <p:cNvSpPr txBox="1"/>
          <p:nvPr/>
        </p:nvSpPr>
        <p:spPr>
          <a:xfrm>
            <a:off x="179362" y="345050"/>
            <a:ext cx="90209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https://www.elastic.co/guide/en/elasticsearch/reference/2.4/geo-queries.html</a:t>
            </a:r>
            <a:endParaRPr lang="tr-TR" dirty="0"/>
          </a:p>
          <a:p>
            <a:endParaRPr lang="tr-TR" dirty="0"/>
          </a:p>
          <a:p>
            <a:r>
              <a:rPr lang="tr-TR" dirty="0"/>
              <a:t>İşlemlerde ELASTICSEARCH </a:t>
            </a:r>
            <a:r>
              <a:rPr lang="tr-TR" dirty="0" err="1"/>
              <a:t>geoqueries</a:t>
            </a:r>
            <a:r>
              <a:rPr lang="tr-TR" dirty="0"/>
              <a:t> kullanacağız. </a:t>
            </a:r>
            <a:r>
              <a:rPr lang="tr-TR" dirty="0" err="1"/>
              <a:t>ElasticSearch</a:t>
            </a:r>
            <a:r>
              <a:rPr lang="tr-TR" dirty="0"/>
              <a:t>  KIBANA üzerinde görselleştirilebilmektedir.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MONGODB de kullanılabilir</a:t>
            </a:r>
          </a:p>
          <a:p>
            <a:r>
              <a:rPr lang="tr-TR" dirty="0" err="1"/>
              <a:t>nosql</a:t>
            </a:r>
            <a:r>
              <a:rPr lang="tr-TR" dirty="0"/>
              <a:t> olarak. </a:t>
            </a:r>
            <a:r>
              <a:rPr lang="tr-TR" dirty="0" err="1"/>
              <a:t>Geospatial</a:t>
            </a:r>
            <a:r>
              <a:rPr lang="tr-TR" dirty="0"/>
              <a:t> </a:t>
            </a:r>
          </a:p>
          <a:p>
            <a:r>
              <a:rPr lang="tr-TR" dirty="0" err="1"/>
              <a:t>Queries</a:t>
            </a:r>
            <a:r>
              <a:rPr lang="tr-TR" dirty="0"/>
              <a:t> kullanılabilir. </a:t>
            </a:r>
          </a:p>
          <a:p>
            <a:endParaRPr lang="tr-TR" dirty="0"/>
          </a:p>
          <a:p>
            <a:r>
              <a:rPr lang="tr-TR" dirty="0"/>
              <a:t>Fakat </a:t>
            </a:r>
            <a:r>
              <a:rPr lang="tr-TR" dirty="0" err="1"/>
              <a:t>MongoDB</a:t>
            </a:r>
            <a:r>
              <a:rPr lang="tr-TR" dirty="0"/>
              <a:t> de</a:t>
            </a:r>
          </a:p>
          <a:p>
            <a:r>
              <a:rPr lang="tr-TR" dirty="0"/>
              <a:t>görselleştirme için</a:t>
            </a:r>
          </a:p>
          <a:p>
            <a:r>
              <a:rPr lang="tr-TR" dirty="0"/>
              <a:t>service ve </a:t>
            </a:r>
            <a:r>
              <a:rPr lang="tr-TR" dirty="0" err="1"/>
              <a:t>frontend</a:t>
            </a:r>
            <a:endParaRPr lang="tr-TR" dirty="0"/>
          </a:p>
          <a:p>
            <a:r>
              <a:rPr lang="tr-TR" dirty="0"/>
              <a:t>kullanılması gerekir.</a:t>
            </a:r>
          </a:p>
        </p:txBody>
      </p:sp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0D60D4B-A77A-4F42-8341-FE192575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7CC7788B-8F24-496D-A88A-CE94524C7E57}"/>
              </a:ext>
            </a:extLst>
          </p:cNvPr>
          <p:cNvSpPr/>
          <p:nvPr/>
        </p:nvSpPr>
        <p:spPr>
          <a:xfrm>
            <a:off x="8384345" y="2485292"/>
            <a:ext cx="2096086" cy="4923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0581AB8D-C6F4-47CD-86F3-F75CCF7FE763}"/>
              </a:ext>
            </a:extLst>
          </p:cNvPr>
          <p:cNvSpPr/>
          <p:nvPr/>
        </p:nvSpPr>
        <p:spPr>
          <a:xfrm>
            <a:off x="8384345" y="3387969"/>
            <a:ext cx="2096086" cy="4923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D1FE4ABD-0CE7-4085-96CE-ECA50C3D987C}"/>
              </a:ext>
            </a:extLst>
          </p:cNvPr>
          <p:cNvSpPr/>
          <p:nvPr/>
        </p:nvSpPr>
        <p:spPr>
          <a:xfrm>
            <a:off x="8384345" y="4044461"/>
            <a:ext cx="2096086" cy="4923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663E7F3D-CDFE-4904-9634-29A21E2069AD}"/>
              </a:ext>
            </a:extLst>
          </p:cNvPr>
          <p:cNvSpPr/>
          <p:nvPr/>
        </p:nvSpPr>
        <p:spPr>
          <a:xfrm>
            <a:off x="8384345" y="4793901"/>
            <a:ext cx="2096086" cy="4923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625EA677-E056-46B3-8D9C-6D521399C116}"/>
              </a:ext>
            </a:extLst>
          </p:cNvPr>
          <p:cNvSpPr/>
          <p:nvPr/>
        </p:nvSpPr>
        <p:spPr>
          <a:xfrm>
            <a:off x="8384345" y="5578928"/>
            <a:ext cx="2096086" cy="4923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C2D0FE63-F377-4F30-B726-C5CF1C0D004C}"/>
              </a:ext>
            </a:extLst>
          </p:cNvPr>
          <p:cNvCxnSpPr>
            <a:stCxn id="3" idx="1"/>
          </p:cNvCxnSpPr>
          <p:nvPr/>
        </p:nvCxnSpPr>
        <p:spPr>
          <a:xfrm flipH="1">
            <a:off x="2278966" y="2731477"/>
            <a:ext cx="6105379" cy="503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A49F154D-3FFB-4F78-8C08-5F2D8BD8BDF3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5528603" y="3270319"/>
            <a:ext cx="2855742" cy="363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2AC91FB1-4567-40EA-9CFB-CEDBDC420133}"/>
              </a:ext>
            </a:extLst>
          </p:cNvPr>
          <p:cNvCxnSpPr>
            <a:stCxn id="7" idx="1"/>
          </p:cNvCxnSpPr>
          <p:nvPr/>
        </p:nvCxnSpPr>
        <p:spPr>
          <a:xfrm flipH="1">
            <a:off x="5514535" y="4290646"/>
            <a:ext cx="2869810" cy="74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67BCA47A-A0EA-432B-96E4-C97DFE51E405}"/>
              </a:ext>
            </a:extLst>
          </p:cNvPr>
          <p:cNvCxnSpPr/>
          <p:nvPr/>
        </p:nvCxnSpPr>
        <p:spPr>
          <a:xfrm flipH="1" flipV="1">
            <a:off x="2278966" y="5040086"/>
            <a:ext cx="6105379" cy="1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A71B1556-A005-4A80-B1AF-9DFD81EE6EAD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278966" y="3428999"/>
            <a:ext cx="6105379" cy="239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CF0457F-6214-428A-B711-E9F4359C2855}"/>
              </a:ext>
            </a:extLst>
          </p:cNvPr>
          <p:cNvSpPr txBox="1"/>
          <p:nvPr/>
        </p:nvSpPr>
        <p:spPr>
          <a:xfrm>
            <a:off x="365760" y="478302"/>
            <a:ext cx="583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Yukarıdaki gibi belli bir alanın içindeki alanların listelenmesi : 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02D7A9E-E36C-494E-BEAB-ACCF08CE62BE}"/>
              </a:ext>
            </a:extLst>
          </p:cNvPr>
          <p:cNvSpPr txBox="1"/>
          <p:nvPr/>
        </p:nvSpPr>
        <p:spPr>
          <a:xfrm>
            <a:off x="6093656" y="1553038"/>
            <a:ext cx="6098344" cy="504753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must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match_all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geo_bounding_box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top_left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"lat"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41.01313055137465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"lon"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41.026664907163436</a:t>
            </a:r>
            <a:endParaRPr lang="tr-T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},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bottom_right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"lat"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29.078664779663086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</a:t>
            </a:r>
            <a:r>
              <a:rPr lang="tr-T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"lon"</a:t>
            </a:r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29.1097354888916</a:t>
            </a:r>
            <a:endParaRPr lang="tr-T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tr-T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A54F2FC-2093-4D15-9B47-89418B024255}"/>
              </a:ext>
            </a:extLst>
          </p:cNvPr>
          <p:cNvSpPr txBox="1"/>
          <p:nvPr/>
        </p:nvSpPr>
        <p:spPr>
          <a:xfrm>
            <a:off x="478302" y="1553038"/>
            <a:ext cx="57920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Sorgu gönderilirken sol üst – top </a:t>
            </a:r>
            <a:r>
              <a:rPr lang="tr-TR" dirty="0" err="1"/>
              <a:t>left</a:t>
            </a:r>
            <a:r>
              <a:rPr lang="tr-TR" dirty="0"/>
              <a:t> ve sağ alt –</a:t>
            </a:r>
            <a:r>
              <a:rPr lang="tr-TR" dirty="0" err="1"/>
              <a:t>bottom</a:t>
            </a:r>
            <a:endParaRPr lang="tr-TR" dirty="0"/>
          </a:p>
          <a:p>
            <a:r>
              <a:rPr lang="tr-TR" dirty="0" err="1"/>
              <a:t>riht</a:t>
            </a:r>
            <a:r>
              <a:rPr lang="tr-TR" dirty="0"/>
              <a:t>- </a:t>
            </a:r>
            <a:r>
              <a:rPr lang="tr-TR" dirty="0" err="1"/>
              <a:t>geo</a:t>
            </a:r>
            <a:r>
              <a:rPr lang="tr-TR" dirty="0"/>
              <a:t> değerleri verilmesi gerekir.</a:t>
            </a:r>
          </a:p>
          <a:p>
            <a:endParaRPr lang="tr-TR" dirty="0"/>
          </a:p>
          <a:p>
            <a:r>
              <a:rPr lang="tr-TR" dirty="0"/>
              <a:t>Bu değerler de </a:t>
            </a:r>
            <a:r>
              <a:rPr lang="tr-TR" dirty="0" err="1"/>
              <a:t>lat</a:t>
            </a:r>
            <a:r>
              <a:rPr lang="tr-TR" dirty="0"/>
              <a:t> – x ekseni, </a:t>
            </a:r>
            <a:r>
              <a:rPr lang="tr-TR" dirty="0" err="1"/>
              <a:t>lon</a:t>
            </a:r>
            <a:r>
              <a:rPr lang="tr-TR" dirty="0"/>
              <a:t>- y eksenli olarak düşüne</a:t>
            </a:r>
          </a:p>
          <a:p>
            <a:r>
              <a:rPr lang="tr-TR" dirty="0"/>
              <a:t>bilirsiniz. </a:t>
            </a:r>
            <a:r>
              <a:rPr lang="tr-TR" dirty="0">
                <a:hlinkClick r:id="rId2"/>
              </a:rPr>
              <a:t>http://geojson.io/</a:t>
            </a:r>
            <a:r>
              <a:rPr lang="tr-TR" dirty="0"/>
              <a:t> da birinci değer </a:t>
            </a:r>
            <a:r>
              <a:rPr lang="tr-TR" dirty="0" err="1"/>
              <a:t>lon</a:t>
            </a:r>
            <a:r>
              <a:rPr lang="tr-TR" dirty="0"/>
              <a:t>, ikinci değer</a:t>
            </a:r>
          </a:p>
          <a:p>
            <a:r>
              <a:rPr lang="tr-TR" dirty="0" err="1"/>
              <a:t>lat</a:t>
            </a:r>
            <a:r>
              <a:rPr lang="tr-TR" dirty="0"/>
              <a:t> değeridir.</a:t>
            </a:r>
          </a:p>
          <a:p>
            <a:endParaRPr lang="tr-TR" dirty="0"/>
          </a:p>
          <a:p>
            <a:r>
              <a:rPr lang="tr-TR" dirty="0"/>
              <a:t>Sorgulamayı daha da özelleştirmek için </a:t>
            </a:r>
            <a:r>
              <a:rPr lang="tr-TR" dirty="0" err="1"/>
              <a:t>match_all</a:t>
            </a:r>
            <a:r>
              <a:rPr lang="tr-TR" dirty="0"/>
              <a:t> yerine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"</a:t>
            </a:r>
            <a:r>
              <a:rPr lang="tr-TR" dirty="0" err="1"/>
              <a:t>match</a:t>
            </a:r>
            <a:r>
              <a:rPr lang="tr-TR" dirty="0"/>
              <a:t>":{"</a:t>
            </a:r>
            <a:r>
              <a:rPr lang="tr-TR" dirty="0" err="1"/>
              <a:t>stitle</a:t>
            </a:r>
            <a:r>
              <a:rPr lang="tr-TR" dirty="0"/>
              <a:t>":"Özbey"} </a:t>
            </a:r>
          </a:p>
          <a:p>
            <a:endParaRPr lang="tr-TR" dirty="0"/>
          </a:p>
          <a:p>
            <a:r>
              <a:rPr lang="tr-TR" dirty="0"/>
              <a:t>ile adında Özbey olan siteler listelenmiş olur.</a:t>
            </a:r>
          </a:p>
        </p:txBody>
      </p:sp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CA51749-81CB-4408-8C21-E2E7BEC95131}"/>
              </a:ext>
            </a:extLst>
          </p:cNvPr>
          <p:cNvSpPr txBox="1"/>
          <p:nvPr/>
        </p:nvSpPr>
        <p:spPr>
          <a:xfrm>
            <a:off x="351692" y="492369"/>
            <a:ext cx="1156194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Kibana</a:t>
            </a:r>
            <a:r>
              <a:rPr lang="tr-TR" dirty="0"/>
              <a:t> kurulumunu </a:t>
            </a:r>
            <a:r>
              <a:rPr lang="tr-TR" dirty="0" err="1"/>
              <a:t>cloud</a:t>
            </a:r>
            <a:r>
              <a:rPr lang="tr-TR" dirty="0"/>
              <a:t> makinede yapmıştık. Tarayıcıdan </a:t>
            </a:r>
            <a:r>
              <a:rPr lang="tr-TR" dirty="0">
                <a:hlinkClick r:id="rId2"/>
              </a:rPr>
              <a:t>http://159.65.82.54:5601/</a:t>
            </a:r>
            <a:r>
              <a:rPr lang="tr-TR" dirty="0"/>
              <a:t> ile bağlantıyı yapıyoruz.</a:t>
            </a:r>
          </a:p>
          <a:p>
            <a:r>
              <a:rPr lang="tr-TR" dirty="0"/>
              <a:t>Eğer bağlantı gelmiyorsa firewall ayarında belirtilen ip adresimiz değişmiş olmasından kaynaklanır.</a:t>
            </a:r>
          </a:p>
          <a:p>
            <a:endParaRPr lang="tr-TR" dirty="0"/>
          </a:p>
          <a:p>
            <a:r>
              <a:rPr lang="tr-TR" dirty="0" err="1"/>
              <a:t>sudo</a:t>
            </a:r>
            <a:r>
              <a:rPr lang="tr-TR" dirty="0"/>
              <a:t> </a:t>
            </a:r>
            <a:r>
              <a:rPr lang="tr-TR" dirty="0" err="1"/>
              <a:t>ufw</a:t>
            </a:r>
            <a:r>
              <a:rPr lang="tr-TR" dirty="0"/>
              <a:t> </a:t>
            </a:r>
            <a:r>
              <a:rPr lang="tr-TR" dirty="0" err="1"/>
              <a:t>allow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85.110.249.37</a:t>
            </a:r>
            <a:r>
              <a:rPr lang="tr-TR" b="1" i="0" dirty="0">
                <a:solidFill>
                  <a:srgbClr val="00338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3380"/>
                </a:solidFill>
                <a:effectLst/>
                <a:latin typeface="-apple-system"/>
              </a:rPr>
              <a:t>to</a:t>
            </a:r>
            <a:r>
              <a:rPr lang="tr-TR" b="1" i="0" dirty="0">
                <a:solidFill>
                  <a:srgbClr val="00338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003380"/>
                </a:solidFill>
                <a:effectLst/>
                <a:latin typeface="-apple-system"/>
              </a:rPr>
              <a:t>any</a:t>
            </a:r>
            <a:r>
              <a:rPr lang="tr-TR" b="1" i="0" dirty="0">
                <a:solidFill>
                  <a:srgbClr val="003380"/>
                </a:solidFill>
                <a:effectLst/>
                <a:latin typeface="-apple-system"/>
              </a:rPr>
              <a:t> port 5601</a:t>
            </a:r>
          </a:p>
          <a:p>
            <a:endParaRPr lang="tr-TR" b="1" dirty="0">
              <a:solidFill>
                <a:srgbClr val="003380"/>
              </a:solidFill>
              <a:latin typeface="-apple-system"/>
            </a:endParaRPr>
          </a:p>
          <a:p>
            <a:r>
              <a:rPr lang="tr-TR" b="1" dirty="0">
                <a:solidFill>
                  <a:srgbClr val="003380"/>
                </a:solidFill>
                <a:latin typeface="-apple-system"/>
              </a:rPr>
              <a:t>ile yeni ip adresimize izin vermemiz gerekir.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Kibana</a:t>
            </a:r>
            <a:r>
              <a:rPr lang="tr-TR" dirty="0"/>
              <a:t> ile </a:t>
            </a:r>
            <a:r>
              <a:rPr lang="tr-TR" dirty="0" err="1"/>
              <a:t>dashboard</a:t>
            </a:r>
            <a:r>
              <a:rPr lang="tr-TR" dirty="0"/>
              <a:t> hazırlayabiliriz.</a:t>
            </a:r>
          </a:p>
          <a:p>
            <a:endParaRPr lang="tr-TR" dirty="0"/>
          </a:p>
          <a:p>
            <a:r>
              <a:rPr lang="tr-TR" dirty="0" err="1"/>
              <a:t>Maps</a:t>
            </a:r>
            <a:r>
              <a:rPr lang="tr-TR" dirty="0"/>
              <a:t> </a:t>
            </a:r>
            <a:r>
              <a:rPr lang="tr-TR" dirty="0" err="1"/>
              <a:t>lerle</a:t>
            </a:r>
            <a:r>
              <a:rPr lang="tr-TR" dirty="0"/>
              <a:t> harita üzerinde işlemler yapabiliriz</a:t>
            </a:r>
          </a:p>
          <a:p>
            <a:endParaRPr lang="tr-TR" dirty="0"/>
          </a:p>
          <a:p>
            <a:r>
              <a:rPr lang="tr-TR" dirty="0"/>
              <a:t>ve diğer işlemler yapılabilir.</a:t>
            </a:r>
          </a:p>
          <a:p>
            <a:endParaRPr lang="tr-TR" dirty="0"/>
          </a:p>
          <a:p>
            <a:r>
              <a:rPr lang="tr-TR" dirty="0"/>
              <a:t>Management kısmında </a:t>
            </a:r>
            <a:r>
              <a:rPr lang="tr-TR" dirty="0" err="1"/>
              <a:t>Stack</a:t>
            </a:r>
            <a:r>
              <a:rPr lang="tr-TR" dirty="0"/>
              <a:t> Management altında hem </a:t>
            </a:r>
            <a:r>
              <a:rPr lang="tr-TR" dirty="0" err="1"/>
              <a:t>elasticsearch</a:t>
            </a:r>
            <a:r>
              <a:rPr lang="tr-TR" dirty="0"/>
              <a:t> hem de </a:t>
            </a:r>
            <a:r>
              <a:rPr lang="tr-TR" dirty="0" err="1"/>
              <a:t>kibana</a:t>
            </a:r>
            <a:r>
              <a:rPr lang="tr-TR" dirty="0"/>
              <a:t> isteklerini yönetebiliriz.</a:t>
            </a:r>
          </a:p>
          <a:p>
            <a:endParaRPr lang="tr-TR" dirty="0"/>
          </a:p>
          <a:p>
            <a:r>
              <a:rPr lang="tr-TR" dirty="0"/>
              <a:t>Burada </a:t>
            </a:r>
            <a:r>
              <a:rPr lang="tr-TR" dirty="0" err="1"/>
              <a:t>index</a:t>
            </a:r>
            <a:r>
              <a:rPr lang="tr-TR" dirty="0"/>
              <a:t> </a:t>
            </a:r>
            <a:r>
              <a:rPr lang="tr-TR" dirty="0" err="1"/>
              <a:t>management</a:t>
            </a:r>
            <a:r>
              <a:rPr lang="tr-TR" dirty="0"/>
              <a:t> altında oluşturduğumuz </a:t>
            </a:r>
            <a:r>
              <a:rPr lang="tr-TR" dirty="0" err="1"/>
              <a:t>indexleri</a:t>
            </a:r>
            <a:r>
              <a:rPr lang="tr-TR" dirty="0"/>
              <a:t> görebiliriz. Bu sayede </a:t>
            </a:r>
            <a:r>
              <a:rPr lang="tr-TR" dirty="0" err="1"/>
              <a:t>postman</a:t>
            </a:r>
            <a:r>
              <a:rPr lang="tr-TR" dirty="0"/>
              <a:t> i de kullanmaya gerek kalmaz.</a:t>
            </a:r>
          </a:p>
        </p:txBody>
      </p:sp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7052C08-C87E-4E09-91AD-D3C256A7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31C854E-5D57-43FD-BF90-03C3C619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CA157095-1433-4D40-82A9-A5FC7949F105}"/>
              </a:ext>
            </a:extLst>
          </p:cNvPr>
          <p:cNvSpPr txBox="1"/>
          <p:nvPr/>
        </p:nvSpPr>
        <p:spPr>
          <a:xfrm>
            <a:off x="3263705" y="1800665"/>
            <a:ext cx="846452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tr-TR" dirty="0" err="1"/>
              <a:t>ElasticSearch</a:t>
            </a:r>
            <a:r>
              <a:rPr lang="tr-TR" dirty="0"/>
              <a:t> teki datayı </a:t>
            </a:r>
            <a:r>
              <a:rPr lang="tr-TR" dirty="0" err="1"/>
              <a:t>Kibana</a:t>
            </a:r>
            <a:r>
              <a:rPr lang="tr-TR" dirty="0"/>
              <a:t> da görselleştirmek için önce INDEX PATTERN oluşturmamız gerekir. Böylece es deki </a:t>
            </a:r>
            <a:r>
              <a:rPr lang="tr-TR" dirty="0" err="1"/>
              <a:t>index</a:t>
            </a:r>
            <a:r>
              <a:rPr lang="tr-TR" dirty="0"/>
              <a:t> i </a:t>
            </a:r>
            <a:r>
              <a:rPr lang="tr-TR" dirty="0" err="1"/>
              <a:t>kibana</a:t>
            </a:r>
            <a:r>
              <a:rPr lang="tr-TR" dirty="0"/>
              <a:t> ile entegre etmiş oluruz.</a:t>
            </a:r>
          </a:p>
        </p:txBody>
      </p:sp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5989B72-615F-482B-9F1D-27E46D3C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243EF62-C9BF-4ECF-BDE2-EE1D27F7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52077B4-93C2-4EAB-8E64-6A269FF465C3}"/>
              </a:ext>
            </a:extLst>
          </p:cNvPr>
          <p:cNvSpPr txBox="1"/>
          <p:nvPr/>
        </p:nvSpPr>
        <p:spPr>
          <a:xfrm>
            <a:off x="3348112" y="2096086"/>
            <a:ext cx="7934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Burada </a:t>
            </a:r>
            <a:r>
              <a:rPr lang="tr-TR" dirty="0" err="1"/>
              <a:t>Create</a:t>
            </a:r>
            <a:r>
              <a:rPr lang="tr-TR" dirty="0"/>
              <a:t> new </a:t>
            </a:r>
            <a:r>
              <a:rPr lang="tr-TR" dirty="0" err="1"/>
              <a:t>visualization</a:t>
            </a:r>
            <a:r>
              <a:rPr lang="tr-TR" dirty="0"/>
              <a:t> seçtikten sonra gelen ekrandan "</a:t>
            </a:r>
            <a:r>
              <a:rPr lang="tr-TR" dirty="0" err="1"/>
              <a:t>maps</a:t>
            </a:r>
            <a:r>
              <a:rPr lang="tr-TR" dirty="0"/>
              <a:t>" seçeneğini </a:t>
            </a:r>
          </a:p>
          <a:p>
            <a:r>
              <a:rPr lang="tr-TR" dirty="0"/>
              <a:t>seçerek harita görselleştirmesi yapacağız. </a:t>
            </a:r>
            <a:r>
              <a:rPr lang="tr-TR" dirty="0" err="1"/>
              <a:t>OpenStreetMap</a:t>
            </a:r>
            <a:r>
              <a:rPr lang="tr-TR" dirty="0"/>
              <a:t> açık kaynak projesi üzerinden </a:t>
            </a:r>
            <a:r>
              <a:rPr lang="tr-TR" dirty="0" err="1"/>
              <a:t>render</a:t>
            </a:r>
            <a:r>
              <a:rPr lang="tr-TR" dirty="0"/>
              <a:t> edilmektedir.</a:t>
            </a:r>
          </a:p>
        </p:txBody>
      </p:sp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D6EE67D-C872-44D5-B7DD-62212AFC4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E06002B-8C4F-45CD-994B-519871D4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858199B-B628-4360-BCFC-C139CC728921}"/>
              </a:ext>
            </a:extLst>
          </p:cNvPr>
          <p:cNvSpPr txBox="1"/>
          <p:nvPr/>
        </p:nvSpPr>
        <p:spPr>
          <a:xfrm>
            <a:off x="506437" y="0"/>
            <a:ext cx="8623496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tr-TR" dirty="0"/>
              <a:t>Add </a:t>
            </a:r>
            <a:r>
              <a:rPr lang="tr-TR" dirty="0" err="1"/>
              <a:t>Layer</a:t>
            </a:r>
            <a:r>
              <a:rPr lang="tr-TR" dirty="0"/>
              <a:t> dan sonra "</a:t>
            </a:r>
            <a:r>
              <a:rPr lang="tr-TR" dirty="0" err="1"/>
              <a:t>Documents</a:t>
            </a:r>
            <a:r>
              <a:rPr lang="tr-TR" dirty="0"/>
              <a:t>" </a:t>
            </a:r>
            <a:r>
              <a:rPr lang="tr-TR" dirty="0" err="1"/>
              <a:t>seçenğini</a:t>
            </a:r>
            <a:r>
              <a:rPr lang="tr-TR" dirty="0"/>
              <a:t> seçin ve daha önce oluşturulan</a:t>
            </a:r>
          </a:p>
          <a:p>
            <a:r>
              <a:rPr lang="tr-TR" dirty="0"/>
              <a:t>Index </a:t>
            </a:r>
            <a:r>
              <a:rPr lang="tr-TR" dirty="0" err="1"/>
              <a:t>Pattern</a:t>
            </a:r>
            <a:r>
              <a:rPr lang="tr-TR" dirty="0"/>
              <a:t> yani "siteler" i seçince noktalar haritaya eklenir. </a:t>
            </a:r>
            <a:r>
              <a:rPr lang="tr-TR" dirty="0" err="1"/>
              <a:t>Geospatial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alanını </a:t>
            </a:r>
          </a:p>
          <a:p>
            <a:r>
              <a:rPr lang="tr-TR" dirty="0"/>
              <a:t>kendisi otomatik olarak görür ve ekler. Siteler kümelenmiş olarak gözükür. Harita yakınlaştırıldıkça kümeler dağıtılır.</a:t>
            </a:r>
          </a:p>
          <a:p>
            <a:endParaRPr lang="tr-TR" dirty="0"/>
          </a:p>
          <a:p>
            <a:r>
              <a:rPr lang="tr-TR" dirty="0"/>
              <a:t>Add </a:t>
            </a:r>
            <a:r>
              <a:rPr lang="tr-TR" dirty="0" err="1"/>
              <a:t>Layer</a:t>
            </a:r>
            <a:r>
              <a:rPr lang="tr-TR" dirty="0"/>
              <a:t> ı seçtikten sonra bazı ayarlar karşımıza çıkar.</a:t>
            </a:r>
          </a:p>
        </p:txBody>
      </p:sp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3E3E368-58D9-4EE9-9656-7DFCC7BA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473FE68-0059-4842-BF5E-F471FF94041C}"/>
              </a:ext>
            </a:extLst>
          </p:cNvPr>
          <p:cNvSpPr txBox="1"/>
          <p:nvPr/>
        </p:nvSpPr>
        <p:spPr>
          <a:xfrm>
            <a:off x="2480603" y="0"/>
            <a:ext cx="9631680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 err="1"/>
              <a:t>Tooltip</a:t>
            </a:r>
            <a:r>
              <a:rPr lang="tr-TR" dirty="0"/>
              <a:t> </a:t>
            </a:r>
            <a:r>
              <a:rPr lang="tr-TR" dirty="0" err="1"/>
              <a:t>fields</a:t>
            </a:r>
            <a:r>
              <a:rPr lang="tr-TR" dirty="0"/>
              <a:t> kısmında bir alan seçildiğinde noktanın üzerine gelince o alan bilgisi gösterilir.</a:t>
            </a:r>
          </a:p>
          <a:p>
            <a:r>
              <a:rPr lang="tr-TR" dirty="0"/>
              <a:t>Aşağı doğru ayarlarda yine nokta renkleri değiştirilebilir. İcon eklenebilir.</a:t>
            </a:r>
          </a:p>
          <a:p>
            <a:endParaRPr lang="tr-TR" dirty="0"/>
          </a:p>
          <a:p>
            <a:r>
              <a:rPr lang="tr-TR" dirty="0" err="1"/>
              <a:t>Save</a:t>
            </a:r>
            <a:r>
              <a:rPr lang="tr-TR" dirty="0"/>
              <a:t> ile ayarlar kayıt edilir.</a:t>
            </a:r>
          </a:p>
          <a:p>
            <a:endParaRPr lang="tr-TR" dirty="0"/>
          </a:p>
          <a:p>
            <a:r>
              <a:rPr lang="tr-TR" dirty="0"/>
              <a:t>Sol taraftaki Add </a:t>
            </a:r>
            <a:r>
              <a:rPr lang="tr-TR" dirty="0" err="1"/>
              <a:t>Filter</a:t>
            </a:r>
            <a:r>
              <a:rPr lang="tr-TR" dirty="0"/>
              <a:t> seçtikten sonra </a:t>
            </a:r>
            <a:r>
              <a:rPr lang="tr-TR" dirty="0" err="1"/>
              <a:t>Edit</a:t>
            </a:r>
            <a:r>
              <a:rPr lang="tr-TR" dirty="0"/>
              <a:t> as Query DSL ile </a:t>
            </a:r>
            <a:r>
              <a:rPr lang="tr-TR" dirty="0" err="1"/>
              <a:t>postman</a:t>
            </a:r>
            <a:r>
              <a:rPr lang="tr-TR" dirty="0"/>
              <a:t> da yazdığımız </a:t>
            </a:r>
            <a:r>
              <a:rPr lang="tr-TR" dirty="0" err="1"/>
              <a:t>queryleri</a:t>
            </a:r>
            <a:r>
              <a:rPr lang="tr-TR" dirty="0"/>
              <a:t> çalıştırabiliriz.</a:t>
            </a:r>
          </a:p>
        </p:txBody>
      </p:sp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8039C33-0944-475B-AE00-89F5BE1A7C4A}"/>
              </a:ext>
            </a:extLst>
          </p:cNvPr>
          <p:cNvSpPr txBox="1"/>
          <p:nvPr/>
        </p:nvSpPr>
        <p:spPr>
          <a:xfrm>
            <a:off x="299803" y="509666"/>
            <a:ext cx="1150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ElasticSearch</a:t>
            </a:r>
            <a:r>
              <a:rPr lang="tr-TR" dirty="0"/>
              <a:t> ün çalışıp çalışmadığını denemek için POSTMAN ile kontrol edebiliriz. </a:t>
            </a:r>
            <a:r>
              <a:rPr lang="tr-TR" dirty="0" err="1"/>
              <a:t>Cloud</a:t>
            </a:r>
            <a:r>
              <a:rPr lang="tr-TR" dirty="0"/>
              <a:t> makinenin açık olmasına dikkat ediniz. 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D6D3CB8A-1538-4F2E-972C-71FB603CE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2" y="1082905"/>
            <a:ext cx="8080602" cy="568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41B10B5-186B-48CB-B59A-2A85CCB58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596E878-0E5D-44F4-91F9-4F1988BEB5F7}"/>
              </a:ext>
            </a:extLst>
          </p:cNvPr>
          <p:cNvSpPr txBox="1"/>
          <p:nvPr/>
        </p:nvSpPr>
        <p:spPr>
          <a:xfrm>
            <a:off x="2222695" y="1814732"/>
            <a:ext cx="685238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 err="1"/>
              <a:t>query</a:t>
            </a:r>
            <a:r>
              <a:rPr lang="tr-TR" dirty="0"/>
              <a:t> </a:t>
            </a:r>
            <a:r>
              <a:rPr lang="tr-TR" dirty="0" err="1"/>
              <a:t>yi</a:t>
            </a:r>
            <a:r>
              <a:rPr lang="tr-TR" dirty="0"/>
              <a:t> yazdıktan sonra SAVE dediğimizde ekranda sonuçları görebiliriz.</a:t>
            </a:r>
          </a:p>
        </p:txBody>
      </p:sp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333FCDC-3236-4E5E-A5FD-2AAC55A5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4C07CE2-4B2A-4A64-B8ED-91BCC115082E}"/>
              </a:ext>
            </a:extLst>
          </p:cNvPr>
          <p:cNvSpPr/>
          <p:nvPr/>
        </p:nvSpPr>
        <p:spPr>
          <a:xfrm>
            <a:off x="3643532" y="3133578"/>
            <a:ext cx="3601330" cy="27889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85F63D9-5A72-454B-9637-C137CAB99B39}"/>
              </a:ext>
            </a:extLst>
          </p:cNvPr>
          <p:cNvSpPr txBox="1"/>
          <p:nvPr/>
        </p:nvSpPr>
        <p:spPr>
          <a:xfrm>
            <a:off x="3643532" y="2764246"/>
            <a:ext cx="163172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 err="1"/>
              <a:t>query</a:t>
            </a:r>
            <a:r>
              <a:rPr lang="tr-TR" dirty="0"/>
              <a:t> sonuçları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3D81AD0-BA26-4517-ACD8-3646DCCAF597}"/>
              </a:ext>
            </a:extLst>
          </p:cNvPr>
          <p:cNvSpPr txBox="1"/>
          <p:nvPr/>
        </p:nvSpPr>
        <p:spPr>
          <a:xfrm>
            <a:off x="2644726" y="736628"/>
            <a:ext cx="75852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/>
              <a:t>Veriler ekranda gözükmediğinde sağdaki LAYERS kısmından siteler tıklandığında</a:t>
            </a:r>
          </a:p>
          <a:p>
            <a:r>
              <a:rPr lang="tr-TR" dirty="0"/>
              <a:t>buradan "fit </a:t>
            </a:r>
            <a:r>
              <a:rPr lang="tr-TR" dirty="0" err="1"/>
              <a:t>to</a:t>
            </a:r>
            <a:r>
              <a:rPr lang="tr-TR" dirty="0"/>
              <a:t> data" seçilerek veriler ekrana gelecek şekilde harita ayarlanır.</a:t>
            </a:r>
          </a:p>
        </p:txBody>
      </p:sp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A1DF28A-7BEB-4B4B-B48D-A14A4657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485C8BB-828F-48EB-9C5D-6B02D1CD168F}"/>
              </a:ext>
            </a:extLst>
          </p:cNvPr>
          <p:cNvSpPr txBox="1"/>
          <p:nvPr/>
        </p:nvSpPr>
        <p:spPr>
          <a:xfrm>
            <a:off x="2715064" y="928468"/>
            <a:ext cx="6143926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/>
              <a:t>Soldaki araçlardan veriler şekil çizilerek filtrelenebilir.</a:t>
            </a:r>
          </a:p>
          <a:p>
            <a:endParaRPr lang="tr-TR" dirty="0"/>
          </a:p>
          <a:p>
            <a:r>
              <a:rPr lang="tr-TR" dirty="0"/>
              <a:t>Oluşturulan </a:t>
            </a:r>
            <a:r>
              <a:rPr lang="tr-TR" dirty="0" err="1"/>
              <a:t>queryler</a:t>
            </a:r>
            <a:r>
              <a:rPr lang="tr-TR" dirty="0"/>
              <a:t> de </a:t>
            </a:r>
            <a:r>
              <a:rPr lang="tr-TR" dirty="0" err="1"/>
              <a:t>kayıtedilebilmektedir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Sağdaki INSPECT kısmından </a:t>
            </a:r>
            <a:r>
              <a:rPr lang="tr-TR" dirty="0" err="1"/>
              <a:t>query</a:t>
            </a:r>
            <a:r>
              <a:rPr lang="tr-TR" dirty="0"/>
              <a:t> hakkında bilgilere ulaşabiliriz.</a:t>
            </a:r>
          </a:p>
          <a:p>
            <a:r>
              <a:rPr lang="tr-TR" dirty="0" err="1"/>
              <a:t>Request</a:t>
            </a:r>
            <a:r>
              <a:rPr lang="tr-TR" dirty="0"/>
              <a:t> kodunu ve </a:t>
            </a:r>
            <a:r>
              <a:rPr lang="tr-TR" dirty="0" err="1"/>
              <a:t>Response</a:t>
            </a:r>
            <a:r>
              <a:rPr lang="tr-TR" dirty="0"/>
              <a:t> sonucunu alabiliriz.</a:t>
            </a:r>
          </a:p>
          <a:p>
            <a:endParaRPr lang="tr-TR" dirty="0"/>
          </a:p>
          <a:p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Settings</a:t>
            </a:r>
            <a:r>
              <a:rPr lang="tr-TR" dirty="0"/>
              <a:t> ile de ayarlar, işlemler yapılabilir.</a:t>
            </a:r>
          </a:p>
          <a:p>
            <a:endParaRPr lang="tr-TR" dirty="0"/>
          </a:p>
          <a:p>
            <a:r>
              <a:rPr lang="tr-TR" dirty="0" err="1"/>
              <a:t>Save</a:t>
            </a:r>
            <a:r>
              <a:rPr lang="tr-TR" dirty="0"/>
              <a:t> işlemi ile kayıt edip DASHBOARD da kullanabiliriz.</a:t>
            </a:r>
          </a:p>
        </p:txBody>
      </p:sp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D4327DC-C580-4425-9664-998AD2135515}"/>
              </a:ext>
            </a:extLst>
          </p:cNvPr>
          <p:cNvSpPr txBox="1"/>
          <p:nvPr/>
        </p:nvSpPr>
        <p:spPr>
          <a:xfrm>
            <a:off x="337625" y="548640"/>
            <a:ext cx="117043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Öncelikle bir adet Index ( diğer adıyla veritabanı olarak düşünülebilir ) oluşturacağız ve </a:t>
            </a:r>
            <a:r>
              <a:rPr lang="tr-TR" dirty="0" err="1"/>
              <a:t>mapping</a:t>
            </a:r>
            <a:r>
              <a:rPr lang="tr-TR" dirty="0"/>
              <a:t> işlemi yapacağız.</a:t>
            </a:r>
          </a:p>
          <a:p>
            <a:endParaRPr lang="tr-TR" dirty="0"/>
          </a:p>
          <a:p>
            <a:r>
              <a:rPr lang="tr-TR" dirty="0" err="1"/>
              <a:t>Mapping</a:t>
            </a:r>
            <a:r>
              <a:rPr lang="tr-TR" dirty="0"/>
              <a:t> ile </a:t>
            </a:r>
            <a:r>
              <a:rPr lang="tr-TR" dirty="0" err="1"/>
              <a:t>elasticsearch</a:t>
            </a:r>
            <a:r>
              <a:rPr lang="tr-TR" dirty="0"/>
              <a:t> e yükleyeceğimiz verinin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ların</a:t>
            </a:r>
            <a:r>
              <a:rPr lang="tr-TR" dirty="0"/>
              <a:t> tiplerini belirleyebiliyoruz. Böylece yapacağımız coğrafi</a:t>
            </a:r>
          </a:p>
          <a:p>
            <a:r>
              <a:rPr lang="tr-TR" dirty="0"/>
              <a:t>sorgulamalarda hangi </a:t>
            </a:r>
            <a:r>
              <a:rPr lang="tr-TR" dirty="0" err="1"/>
              <a:t>filed</a:t>
            </a:r>
            <a:r>
              <a:rPr lang="tr-TR" dirty="0"/>
              <a:t> </a:t>
            </a:r>
            <a:r>
              <a:rPr lang="tr-TR" dirty="0" err="1"/>
              <a:t>ın</a:t>
            </a:r>
            <a:r>
              <a:rPr lang="tr-TR" dirty="0"/>
              <a:t> kullanılacağını belirtebiliyoruz. Bu da </a:t>
            </a:r>
            <a:r>
              <a:rPr lang="tr-TR" dirty="0" err="1"/>
              <a:t>querylerin</a:t>
            </a:r>
            <a:r>
              <a:rPr lang="tr-TR" dirty="0"/>
              <a:t> daha performanslı çalışmasını sağlamaktadır.</a:t>
            </a:r>
          </a:p>
          <a:p>
            <a:endParaRPr lang="tr-TR" dirty="0"/>
          </a:p>
          <a:p>
            <a:r>
              <a:rPr lang="tr-TR" dirty="0"/>
              <a:t>Arama için POSTMAN da PUT işlemi yapacağız. Adrese Index ekleyeceğiz. Index olarak "siteler" i kullanacağız. Veri eklemek için BODY kısmında "</a:t>
            </a:r>
            <a:r>
              <a:rPr lang="tr-TR" dirty="0" err="1"/>
              <a:t>raw</a:t>
            </a:r>
            <a:r>
              <a:rPr lang="tr-TR" dirty="0"/>
              <a:t>" ve "</a:t>
            </a:r>
            <a:r>
              <a:rPr lang="tr-TR" dirty="0" err="1"/>
              <a:t>json</a:t>
            </a:r>
            <a:r>
              <a:rPr lang="tr-TR" dirty="0"/>
              <a:t>" seçeneklerini seçeceğiz.</a:t>
            </a:r>
          </a:p>
          <a:p>
            <a:endParaRPr lang="tr-TR" dirty="0"/>
          </a:p>
          <a:p>
            <a:r>
              <a:rPr lang="tr-TR" dirty="0"/>
              <a:t>Burada kullandığımız veri seti </a:t>
            </a:r>
            <a:r>
              <a:rPr lang="tr-TR" dirty="0" err="1"/>
              <a:t>İstanbul_siteler.json</a:t>
            </a:r>
            <a:r>
              <a:rPr lang="tr-TR" dirty="0"/>
              <a:t> dosyasıdır.</a:t>
            </a:r>
          </a:p>
          <a:p>
            <a:endParaRPr lang="tr-TR" dirty="0"/>
          </a:p>
          <a:p>
            <a:r>
              <a:rPr lang="tr-TR" dirty="0"/>
              <a:t>İçeriği yandaki gibidir.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6045596-8AFA-4653-9DE2-5757C8E81EE0}"/>
              </a:ext>
            </a:extLst>
          </p:cNvPr>
          <p:cNvSpPr txBox="1"/>
          <p:nvPr/>
        </p:nvSpPr>
        <p:spPr>
          <a:xfrm>
            <a:off x="6093656" y="2887682"/>
            <a:ext cx="6098344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[{ </a:t>
            </a: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stitle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DFD8F7"/>
                </a:solidFill>
                <a:effectLst/>
                <a:latin typeface="Consolas" panose="020B0609020204030204" pitchFamily="49" charset="0"/>
              </a:rPr>
              <a:t>"Topkapı Beyaz Park"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41.020701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28.903722</a:t>
            </a:r>
            <a:endParaRPr lang="tr-TR" b="0" dirty="0">
              <a:solidFill>
                <a:srgbClr val="E5E5E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}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endParaRPr lang="tr-TR" b="0" dirty="0">
              <a:solidFill>
                <a:srgbClr val="E5E5E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stitle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DFD8F7"/>
                </a:solidFill>
                <a:effectLst/>
                <a:latin typeface="Consolas" panose="020B0609020204030204" pitchFamily="49" charset="0"/>
              </a:rPr>
              <a:t>"SSK Blokları"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41.006304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tr-TR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b="0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28.908515</a:t>
            </a:r>
            <a:endParaRPr lang="tr-TR" b="0" dirty="0">
              <a:solidFill>
                <a:srgbClr val="E5E5E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}</a:t>
            </a:r>
            <a:r>
              <a:rPr lang="tr-TR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endParaRPr lang="tr-TR" b="0" dirty="0">
              <a:solidFill>
                <a:srgbClr val="E5E5E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5043052-61F4-4758-8CCC-0BE68BE7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8F62319A-D0A6-425C-91A2-C32F43A9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54" y="1304628"/>
            <a:ext cx="7116168" cy="424874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63D3C9E-1E4C-460E-9F76-283A16BB7DAE}"/>
              </a:ext>
            </a:extLst>
          </p:cNvPr>
          <p:cNvSpPr txBox="1"/>
          <p:nvPr/>
        </p:nvSpPr>
        <p:spPr>
          <a:xfrm>
            <a:off x="0" y="196948"/>
            <a:ext cx="781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json</a:t>
            </a:r>
            <a:r>
              <a:rPr lang="tr-TR" dirty="0"/>
              <a:t> verileri için </a:t>
            </a:r>
            <a:r>
              <a:rPr lang="tr-TR" dirty="0" err="1"/>
              <a:t>elasticsearch</a:t>
            </a:r>
            <a:r>
              <a:rPr lang="tr-TR" dirty="0"/>
              <a:t> dokümanında olduğu gibi bir </a:t>
            </a:r>
            <a:r>
              <a:rPr lang="tr-TR" dirty="0" err="1"/>
              <a:t>mapping</a:t>
            </a:r>
            <a:r>
              <a:rPr lang="tr-TR" dirty="0"/>
              <a:t> oluşturacağız.</a:t>
            </a:r>
          </a:p>
        </p:txBody>
      </p:sp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4514FBDF-7100-4031-8137-43BBB1480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285871" cy="540445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3887828-9C4E-4D71-8DCB-DCC856F5D3CF}"/>
              </a:ext>
            </a:extLst>
          </p:cNvPr>
          <p:cNvSpPr txBox="1"/>
          <p:nvPr/>
        </p:nvSpPr>
        <p:spPr>
          <a:xfrm>
            <a:off x="8536745" y="254252"/>
            <a:ext cx="3655255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[{ </a:t>
            </a: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stitle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DFD8F7"/>
                </a:solidFill>
                <a:effectLst/>
                <a:latin typeface="Consolas" panose="020B0609020204030204" pitchFamily="49" charset="0"/>
              </a:rPr>
              <a:t>"Topkapı Beyaz Park"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41.020701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28.903722</a:t>
            </a:r>
            <a:endParaRPr lang="tr-TR" sz="1200" b="0" dirty="0">
              <a:solidFill>
                <a:srgbClr val="E5E5E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}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endParaRPr lang="tr-TR" sz="1200" b="0" dirty="0">
              <a:solidFill>
                <a:srgbClr val="E5E5E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stitle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DFD8F7"/>
                </a:solidFill>
                <a:effectLst/>
                <a:latin typeface="Consolas" panose="020B0609020204030204" pitchFamily="49" charset="0"/>
              </a:rPr>
              <a:t>"SSK Blokları"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41.006304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1" dirty="0" err="1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tr-TR" sz="1200" b="1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tr-TR" sz="1200" b="0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28.908515</a:t>
            </a:r>
            <a:endParaRPr lang="tr-TR" sz="1200" b="0" dirty="0">
              <a:solidFill>
                <a:srgbClr val="E5E5E1"/>
              </a:solidFill>
              <a:effectLst/>
              <a:latin typeface="Consolas" panose="020B0609020204030204" pitchFamily="49" charset="0"/>
            </a:endParaRP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tr-TR" sz="1200" b="0" dirty="0">
                <a:solidFill>
                  <a:srgbClr val="E5E5E1"/>
                </a:solidFill>
                <a:effectLst/>
                <a:latin typeface="Consolas" panose="020B0609020204030204" pitchFamily="49" charset="0"/>
              </a:rPr>
              <a:t>    }</a:t>
            </a:r>
            <a:r>
              <a:rPr lang="tr-TR" sz="1200" b="1" dirty="0">
                <a:solidFill>
                  <a:srgbClr val="F7B548"/>
                </a:solidFill>
                <a:effectLst/>
                <a:latin typeface="Consolas" panose="020B0609020204030204" pitchFamily="49" charset="0"/>
              </a:rPr>
              <a:t>,</a:t>
            </a:r>
            <a:endParaRPr lang="tr-TR" sz="1200" b="0" dirty="0">
              <a:solidFill>
                <a:srgbClr val="E5E5E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F1ABBAA-C3A3-4788-8FDC-0E1D08F0A819}"/>
              </a:ext>
            </a:extLst>
          </p:cNvPr>
          <p:cNvSpPr txBox="1"/>
          <p:nvPr/>
        </p:nvSpPr>
        <p:spPr>
          <a:xfrm>
            <a:off x="5613009" y="3042083"/>
            <a:ext cx="65789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location</a:t>
            </a:r>
            <a:r>
              <a:rPr lang="tr-TR" dirty="0"/>
              <a:t> ve </a:t>
            </a:r>
            <a:r>
              <a:rPr lang="tr-TR" dirty="0" err="1"/>
              <a:t>stitle</a:t>
            </a:r>
            <a:r>
              <a:rPr lang="tr-TR" dirty="0"/>
              <a:t> Index in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larıdır</a:t>
            </a:r>
            <a:r>
              <a:rPr lang="tr-TR" dirty="0"/>
              <a:t> ve bunlar </a:t>
            </a:r>
            <a:r>
              <a:rPr lang="tr-TR" dirty="0" err="1"/>
              <a:t>json</a:t>
            </a:r>
            <a:r>
              <a:rPr lang="tr-TR" dirty="0"/>
              <a:t> veri dosyasından</a:t>
            </a:r>
          </a:p>
          <a:p>
            <a:r>
              <a:rPr lang="tr-TR" dirty="0"/>
              <a:t>alınmıştır. Yani </a:t>
            </a:r>
            <a:r>
              <a:rPr lang="tr-TR" dirty="0" err="1"/>
              <a:t>mapping</a:t>
            </a:r>
            <a:r>
              <a:rPr lang="tr-TR" dirty="0"/>
              <a:t> işlemini veri  yapımıza göre düzenliyoruz.</a:t>
            </a:r>
          </a:p>
          <a:p>
            <a:endParaRPr lang="tr-TR" dirty="0"/>
          </a:p>
          <a:p>
            <a:r>
              <a:rPr lang="tr-TR" dirty="0" err="1"/>
              <a:t>location</a:t>
            </a:r>
            <a:r>
              <a:rPr lang="tr-TR" dirty="0"/>
              <a:t> </a:t>
            </a:r>
            <a:r>
              <a:rPr lang="tr-TR" dirty="0" err="1"/>
              <a:t>filed</a:t>
            </a:r>
            <a:r>
              <a:rPr lang="tr-TR" dirty="0"/>
              <a:t> tipi </a:t>
            </a:r>
            <a:r>
              <a:rPr lang="tr-TR" dirty="0" err="1"/>
              <a:t>geo_point</a:t>
            </a:r>
            <a:r>
              <a:rPr lang="tr-TR" dirty="0"/>
              <a:t> tir. </a:t>
            </a:r>
            <a:r>
              <a:rPr lang="tr-TR" dirty="0" err="1"/>
              <a:t>stitle</a:t>
            </a:r>
            <a:r>
              <a:rPr lang="tr-TR" dirty="0"/>
              <a:t> </a:t>
            </a:r>
            <a:r>
              <a:rPr lang="tr-TR" dirty="0" err="1"/>
              <a:t>ın</a:t>
            </a:r>
            <a:r>
              <a:rPr lang="tr-TR" dirty="0"/>
              <a:t> veri tipi </a:t>
            </a:r>
            <a:r>
              <a:rPr lang="tr-TR" dirty="0" err="1"/>
              <a:t>text</a:t>
            </a:r>
            <a:r>
              <a:rPr lang="tr-TR" dirty="0"/>
              <a:t> tir. </a:t>
            </a:r>
            <a:r>
              <a:rPr lang="tr-TR" dirty="0" err="1"/>
              <a:t>Bunlarıda</a:t>
            </a:r>
            <a:r>
              <a:rPr lang="tr-TR" dirty="0"/>
              <a:t> </a:t>
            </a:r>
            <a:r>
              <a:rPr lang="tr-TR" dirty="0" err="1"/>
              <a:t>mapping</a:t>
            </a:r>
            <a:r>
              <a:rPr lang="tr-TR" dirty="0"/>
              <a:t> kısmında belirtiyoruz.</a:t>
            </a:r>
          </a:p>
          <a:p>
            <a:endParaRPr lang="tr-TR" dirty="0"/>
          </a:p>
          <a:p>
            <a:r>
              <a:rPr lang="tr-TR" dirty="0"/>
              <a:t>Adres </a:t>
            </a:r>
            <a:r>
              <a:rPr lang="tr-TR" dirty="0" err="1"/>
              <a:t>kımına</a:t>
            </a:r>
            <a:r>
              <a:rPr lang="tr-TR" dirty="0"/>
              <a:t> da </a:t>
            </a:r>
            <a:r>
              <a:rPr lang="tr-TR" dirty="0" err="1"/>
              <a:t>index</a:t>
            </a:r>
            <a:r>
              <a:rPr lang="tr-TR" dirty="0"/>
              <a:t> adını siteler olarak veriyoruz.</a:t>
            </a:r>
          </a:p>
          <a:p>
            <a:endParaRPr lang="tr-TR" dirty="0"/>
          </a:p>
          <a:p>
            <a:r>
              <a:rPr lang="tr-TR" dirty="0"/>
              <a:t>Başka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lar</a:t>
            </a:r>
            <a:r>
              <a:rPr lang="tr-TR" dirty="0"/>
              <a:t> olsaydı aynı şekilde eklemeye ve veri tipini belirtmeye</a:t>
            </a:r>
          </a:p>
          <a:p>
            <a:r>
              <a:rPr lang="tr-TR" dirty="0"/>
              <a:t>devam edecektik.</a:t>
            </a:r>
          </a:p>
          <a:p>
            <a:endParaRPr lang="tr-TR" dirty="0"/>
          </a:p>
          <a:p>
            <a:r>
              <a:rPr lang="tr-TR" dirty="0"/>
              <a:t>Son olarak SEND işlemini yapıyoruz. İşlem başarılı ise soldaki mesaj gelir.</a:t>
            </a:r>
          </a:p>
        </p:txBody>
      </p:sp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E3116293-35D1-4805-A7FF-D6F9D3CC4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734"/>
            <a:ext cx="3867690" cy="17242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E51AE3F-2D1F-4690-B6AD-6551E3FCF9A4}"/>
              </a:ext>
            </a:extLst>
          </p:cNvPr>
          <p:cNvSpPr txBox="1"/>
          <p:nvPr/>
        </p:nvSpPr>
        <p:spPr>
          <a:xfrm>
            <a:off x="323557" y="393895"/>
            <a:ext cx="1163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Verileri </a:t>
            </a:r>
            <a:r>
              <a:rPr lang="tr-TR" dirty="0" err="1"/>
              <a:t>postman</a:t>
            </a:r>
            <a:r>
              <a:rPr lang="tr-TR" dirty="0"/>
              <a:t> üzerinden tek tek göndere biliriz. Burada </a:t>
            </a:r>
            <a:r>
              <a:rPr lang="tr-TR" dirty="0" err="1"/>
              <a:t>index</a:t>
            </a:r>
            <a:r>
              <a:rPr lang="tr-TR" dirty="0"/>
              <a:t> ten sonra </a:t>
            </a:r>
            <a:r>
              <a:rPr lang="tr-TR" dirty="0" err="1"/>
              <a:t>document</a:t>
            </a:r>
            <a:r>
              <a:rPr lang="tr-TR" dirty="0"/>
              <a:t> adı ve sıra </a:t>
            </a:r>
            <a:r>
              <a:rPr lang="tr-TR" dirty="0" err="1"/>
              <a:t>no</a:t>
            </a:r>
            <a:r>
              <a:rPr lang="tr-TR" dirty="0"/>
              <a:t> verildiğine dikkat ediniz.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E8173381-23E4-4698-BE77-07EDEE225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40" y="763227"/>
            <a:ext cx="9573961" cy="258163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46CB375-1ED4-492B-AF62-290DE1A4F363}"/>
              </a:ext>
            </a:extLst>
          </p:cNvPr>
          <p:cNvSpPr txBox="1"/>
          <p:nvPr/>
        </p:nvSpPr>
        <p:spPr>
          <a:xfrm>
            <a:off x="379828" y="3429000"/>
            <a:ext cx="464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 eklendikten sonra aşağıdaki gibi sonuç gelir.</a:t>
            </a: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973E5FB7-2FD9-4511-93CB-0D0AE0A8E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34" y="3344862"/>
            <a:ext cx="4115374" cy="3429479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B9623A41-577A-40B4-8C6E-132BD98C6142}"/>
              </a:ext>
            </a:extLst>
          </p:cNvPr>
          <p:cNvSpPr txBox="1"/>
          <p:nvPr/>
        </p:nvSpPr>
        <p:spPr>
          <a:xfrm>
            <a:off x="6096000" y="2360390"/>
            <a:ext cx="3976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effectLst/>
                <a:latin typeface="OpenSans"/>
              </a:rPr>
              <a:t>159.65.82.54:9200/siteler/_</a:t>
            </a:r>
            <a:r>
              <a:rPr lang="tr-TR" b="0" i="0" dirty="0" err="1">
                <a:effectLst/>
                <a:latin typeface="OpenSans"/>
              </a:rPr>
              <a:t>doc</a:t>
            </a:r>
            <a:r>
              <a:rPr lang="tr-TR" b="0" i="0" dirty="0">
                <a:effectLst/>
                <a:latin typeface="OpenSans"/>
              </a:rPr>
              <a:t>/1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8974123-4B41-47E0-B916-653F10949502}"/>
              </a:ext>
            </a:extLst>
          </p:cNvPr>
          <p:cNvSpPr txBox="1"/>
          <p:nvPr/>
        </p:nvSpPr>
        <p:spPr>
          <a:xfrm>
            <a:off x="379828" y="464234"/>
            <a:ext cx="8607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Verileri görmek için arama işlemi yapabiliriz.</a:t>
            </a:r>
          </a:p>
          <a:p>
            <a:endParaRPr lang="tr-TR" dirty="0"/>
          </a:p>
          <a:p>
            <a:r>
              <a:rPr lang="tr-TR" dirty="0"/>
              <a:t>Arama işlemi için GET ile </a:t>
            </a:r>
            <a:r>
              <a:rPr lang="tr-TR" b="1" i="0" dirty="0">
                <a:solidFill>
                  <a:srgbClr val="505050"/>
                </a:solidFill>
                <a:effectLst/>
                <a:latin typeface="OpenSans"/>
              </a:rPr>
              <a:t>159.65.82.54:9200/siteler/_</a:t>
            </a:r>
            <a:r>
              <a:rPr lang="tr-TR" b="1" i="0" dirty="0" err="1">
                <a:solidFill>
                  <a:srgbClr val="505050"/>
                </a:solidFill>
                <a:effectLst/>
                <a:latin typeface="OpenSans"/>
              </a:rPr>
              <a:t>search</a:t>
            </a:r>
            <a:r>
              <a:rPr lang="tr-TR" b="1" i="0" dirty="0">
                <a:solidFill>
                  <a:srgbClr val="505050"/>
                </a:solidFill>
                <a:effectLst/>
                <a:latin typeface="OpenSans"/>
              </a:rPr>
              <a:t> </a:t>
            </a:r>
            <a:r>
              <a:rPr lang="tr-TR" b="0" i="0" dirty="0">
                <a:solidFill>
                  <a:srgbClr val="505050"/>
                </a:solidFill>
                <a:effectLst/>
                <a:latin typeface="OpenSans"/>
              </a:rPr>
              <a:t>sorgusu göndermemiz gerekir.</a:t>
            </a:r>
            <a:endParaRPr lang="tr-TR" dirty="0"/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BA4FC86C-1A91-4A87-859B-18FF6D079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08" y="1509772"/>
            <a:ext cx="5915851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2137</Words>
  <Application>Microsoft Office PowerPoint</Application>
  <PresentationFormat>Geniş ekran</PresentationFormat>
  <Paragraphs>246</Paragraphs>
  <Slides>32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41" baseType="lpstr">
      <vt:lpstr>-apple-system</vt:lpstr>
      <vt:lpstr>Arial</vt:lpstr>
      <vt:lpstr>Arial</vt:lpstr>
      <vt:lpstr>Calibri</vt:lpstr>
      <vt:lpstr>Calibri Light</vt:lpstr>
      <vt:lpstr>Consolas</vt:lpstr>
      <vt:lpstr>OpenSans</vt:lpstr>
      <vt:lpstr>Source Code Pro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38</cp:revision>
  <dcterms:created xsi:type="dcterms:W3CDTF">2020-08-31T17:42:26Z</dcterms:created>
  <dcterms:modified xsi:type="dcterms:W3CDTF">2020-12-10T14:18:42Z</dcterms:modified>
</cp:coreProperties>
</file>